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notesMasterIdLst>
    <p:notesMasterId r:id="rId32"/>
  </p:notesMasterIdLst>
  <p:sldIdLst>
    <p:sldId id="256" r:id="rId2"/>
    <p:sldId id="766" r:id="rId3"/>
    <p:sldId id="771" r:id="rId4"/>
    <p:sldId id="772" r:id="rId5"/>
    <p:sldId id="392" r:id="rId6"/>
    <p:sldId id="387" r:id="rId7"/>
    <p:sldId id="391" r:id="rId8"/>
    <p:sldId id="364" r:id="rId9"/>
    <p:sldId id="773" r:id="rId10"/>
    <p:sldId id="394" r:id="rId11"/>
    <p:sldId id="767" r:id="rId12"/>
    <p:sldId id="257" r:id="rId13"/>
    <p:sldId id="259" r:id="rId14"/>
    <p:sldId id="258" r:id="rId15"/>
    <p:sldId id="262" r:id="rId16"/>
    <p:sldId id="769" r:id="rId17"/>
    <p:sldId id="768" r:id="rId18"/>
    <p:sldId id="770" r:id="rId19"/>
    <p:sldId id="395" r:id="rId20"/>
    <p:sldId id="412" r:id="rId21"/>
    <p:sldId id="759" r:id="rId22"/>
    <p:sldId id="758" r:id="rId23"/>
    <p:sldId id="760" r:id="rId24"/>
    <p:sldId id="761" r:id="rId25"/>
    <p:sldId id="762" r:id="rId26"/>
    <p:sldId id="763" r:id="rId27"/>
    <p:sldId id="764" r:id="rId28"/>
    <p:sldId id="765" r:id="rId29"/>
    <p:sldId id="388" r:id="rId30"/>
    <p:sldId id="393"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frameSlides="1"/>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39"/>
    <p:restoredTop sz="88561" autoAdjust="0"/>
  </p:normalViewPr>
  <p:slideViewPr>
    <p:cSldViewPr snapToGrid="0" snapToObjects="1">
      <p:cViewPr varScale="1">
        <p:scale>
          <a:sx n="106" d="100"/>
          <a:sy n="106" d="100"/>
        </p:scale>
        <p:origin x="328" y="176"/>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jpeg>
</file>

<file path=ppt/media/image11.jpg>
</file>

<file path=ppt/media/image12.png>
</file>

<file path=ppt/media/image13.jpg>
</file>

<file path=ppt/media/image14.jpg>
</file>

<file path=ppt/media/image15.JPG>
</file>

<file path=ppt/media/image16.jpg>
</file>

<file path=ppt/media/image17.png>
</file>

<file path=ppt/media/image18.jpg>
</file>

<file path=ppt/media/image19.jpg>
</file>

<file path=ppt/media/image2.png>
</file>

<file path=ppt/media/image20.jpeg>
</file>

<file path=ppt/media/image21.jpe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73C65C-C61C-0C44-BE53-CD4E23C09CC1}" type="datetimeFigureOut">
              <a:rPr lang="en-US" smtClean="0"/>
              <a:t>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CC7BC8-50B2-A345-901D-1179A6286E32}" type="slidenum">
              <a:rPr lang="en-US" smtClean="0"/>
              <a:t>‹#›</a:t>
            </a:fld>
            <a:endParaRPr lang="en-US"/>
          </a:p>
        </p:txBody>
      </p:sp>
    </p:spTree>
    <p:extLst>
      <p:ext uri="{BB962C8B-B14F-4D97-AF65-F5344CB8AC3E}">
        <p14:creationId xmlns:p14="http://schemas.microsoft.com/office/powerpoint/2010/main" val="25109434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2</a:t>
            </a:fld>
            <a:endParaRPr lang="en-US"/>
          </a:p>
        </p:txBody>
      </p:sp>
    </p:spTree>
    <p:extLst>
      <p:ext uri="{BB962C8B-B14F-4D97-AF65-F5344CB8AC3E}">
        <p14:creationId xmlns:p14="http://schemas.microsoft.com/office/powerpoint/2010/main" val="4858626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18</a:t>
            </a:fld>
            <a:endParaRPr lang="en-US"/>
          </a:p>
        </p:txBody>
      </p:sp>
    </p:spTree>
    <p:extLst>
      <p:ext uri="{BB962C8B-B14F-4D97-AF65-F5344CB8AC3E}">
        <p14:creationId xmlns:p14="http://schemas.microsoft.com/office/powerpoint/2010/main" val="35089273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Times New Roman" pitchFamily="-110" charset="0"/>
                <a:ea typeface="+mn-ea"/>
                <a:cs typeface="+mn-cs"/>
              </a:rPr>
              <a:t>In summary, we can approach the varied supercomputing applications using a small number of canonical workflows.  The Single Program Multiple Data or SPMD workflows, shown here as processes are:</a:t>
            </a:r>
          </a:p>
          <a:p>
            <a:endParaRPr lang="en-US" sz="1200" kern="1200" dirty="0">
              <a:solidFill>
                <a:schemeClr val="tx1"/>
              </a:solidFill>
              <a:effectLst/>
              <a:latin typeface="Times New Roman" pitchFamily="-110" charset="0"/>
              <a:ea typeface="+mn-ea"/>
              <a:cs typeface="+mn-cs"/>
            </a:endParaRPr>
          </a:p>
          <a:p>
            <a:r>
              <a:rPr lang="en-US" sz="1200" kern="1200" dirty="0">
                <a:solidFill>
                  <a:schemeClr val="tx1"/>
                </a:solidFill>
                <a:effectLst/>
                <a:latin typeface="Times New Roman" pitchFamily="-110" charset="0"/>
                <a:ea typeface="+mn-ea"/>
                <a:cs typeface="+mn-cs"/>
              </a:rPr>
              <a:t>High Throughput Computing</a:t>
            </a:r>
          </a:p>
          <a:p>
            <a:r>
              <a:rPr lang="en-US" sz="1200" kern="1200" dirty="0">
                <a:solidFill>
                  <a:schemeClr val="tx1"/>
                </a:solidFill>
                <a:effectLst/>
                <a:latin typeface="Times New Roman" pitchFamily="-110" charset="0"/>
                <a:ea typeface="+mn-ea"/>
                <a:cs typeface="+mn-cs"/>
              </a:rPr>
              <a:t>Loosely-Coupled Computing</a:t>
            </a:r>
          </a:p>
          <a:p>
            <a:r>
              <a:rPr lang="en-US" sz="1200" kern="1200" dirty="0">
                <a:solidFill>
                  <a:schemeClr val="tx1"/>
                </a:solidFill>
                <a:effectLst/>
                <a:latin typeface="Times New Roman" pitchFamily="-110" charset="0"/>
                <a:ea typeface="+mn-ea"/>
                <a:cs typeface="+mn-cs"/>
              </a:rPr>
              <a:t>Parallel Computing</a:t>
            </a:r>
          </a:p>
          <a:p>
            <a:endParaRPr lang="en-US" dirty="0"/>
          </a:p>
        </p:txBody>
      </p:sp>
      <p:sp>
        <p:nvSpPr>
          <p:cNvPr id="4" name="Slide Number Placeholder 3"/>
          <p:cNvSpPr>
            <a:spLocks noGrp="1"/>
          </p:cNvSpPr>
          <p:nvPr>
            <p:ph type="sldNum" sz="quarter" idx="5"/>
          </p:nvPr>
        </p:nvSpPr>
        <p:spPr/>
        <p:txBody>
          <a:bodyPr/>
          <a:lstStyle/>
          <a:p>
            <a:fld id="{1783C958-1F1B-2347-8B37-D6BC4B56CB47}" type="slidenum">
              <a:rPr lang="en-US" altLang="en-US" smtClean="0"/>
              <a:pPr/>
              <a:t>20</a:t>
            </a:fld>
            <a:endParaRPr lang="en-US" altLang="en-US"/>
          </a:p>
        </p:txBody>
      </p:sp>
    </p:spTree>
    <p:extLst>
      <p:ext uri="{BB962C8B-B14F-4D97-AF65-F5344CB8AC3E}">
        <p14:creationId xmlns:p14="http://schemas.microsoft.com/office/powerpoint/2010/main" val="5613590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take a closer look at how to scale machine learning applications, let’s go over a few examples. These are based on a word count problem. We have several documents stored in files and we’d like to get a summary of what they contain. To do that we want to get the top 5 words used in each document.</a:t>
            </a:r>
          </a:p>
          <a:p>
            <a:endParaRPr lang="en-US" dirty="0"/>
          </a:p>
          <a:p>
            <a:r>
              <a:rPr lang="en-US" dirty="0"/>
              <a:t>The two questions you want to ask yourself to identify an HPC workflow and figure out how to parallelize an application are: Where is the independence? And What data access patterns do you expect?</a:t>
            </a:r>
          </a:p>
          <a:p>
            <a:endParaRPr lang="en-US" dirty="0"/>
          </a:p>
          <a:p>
            <a:r>
              <a:rPr lang="en-US" dirty="0"/>
              <a:t>In this problem we have one main operation: counting words. This operation can be done independently for each document. As far as data access goes, each file is read from the filesystem, counted, and then perhaps the result is written back to the filesystem. Since this entire process is independent…</a:t>
            </a:r>
          </a:p>
        </p:txBody>
      </p:sp>
      <p:sp>
        <p:nvSpPr>
          <p:cNvPr id="4" name="Slide Number Placeholder 3"/>
          <p:cNvSpPr>
            <a:spLocks noGrp="1"/>
          </p:cNvSpPr>
          <p:nvPr>
            <p:ph type="sldNum" sz="quarter" idx="5"/>
          </p:nvPr>
        </p:nvSpPr>
        <p:spPr/>
        <p:txBody>
          <a:bodyPr/>
          <a:lstStyle/>
          <a:p>
            <a:fld id="{A778FBA5-F957-4CE9-A734-9CFA9C4F5603}" type="slidenum">
              <a:rPr lang="en-US" smtClean="0"/>
              <a:pPr/>
              <a:t>21</a:t>
            </a:fld>
            <a:endParaRPr lang="en-US" dirty="0"/>
          </a:p>
        </p:txBody>
      </p:sp>
    </p:spTree>
    <p:extLst>
      <p:ext uri="{BB962C8B-B14F-4D97-AF65-F5344CB8AC3E}">
        <p14:creationId xmlns:p14="http://schemas.microsoft.com/office/powerpoint/2010/main" val="2579707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throughput application and can be split up completely.</a:t>
            </a:r>
          </a:p>
        </p:txBody>
      </p:sp>
      <p:sp>
        <p:nvSpPr>
          <p:cNvPr id="4" name="Slide Number Placeholder 3"/>
          <p:cNvSpPr>
            <a:spLocks noGrp="1"/>
          </p:cNvSpPr>
          <p:nvPr>
            <p:ph type="sldNum" sz="quarter" idx="5"/>
          </p:nvPr>
        </p:nvSpPr>
        <p:spPr/>
        <p:txBody>
          <a:bodyPr/>
          <a:lstStyle/>
          <a:p>
            <a:fld id="{A778FBA5-F957-4CE9-A734-9CFA9C4F5603}" type="slidenum">
              <a:rPr lang="en-US" smtClean="0"/>
              <a:pPr/>
              <a:t>22</a:t>
            </a:fld>
            <a:endParaRPr lang="en-US" dirty="0"/>
          </a:p>
        </p:txBody>
      </p:sp>
    </p:spTree>
    <p:extLst>
      <p:ext uri="{BB962C8B-B14F-4D97-AF65-F5344CB8AC3E}">
        <p14:creationId xmlns:p14="http://schemas.microsoft.com/office/powerpoint/2010/main" val="140837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what if we wanted to get the top 5 words across documents? The initial word count step is still independent, but summing the counts from each book is not and has to be done in serial. For that to happen, the data from each process in the count step has to go to the process doing the merge. This is…</a:t>
            </a:r>
          </a:p>
        </p:txBody>
      </p:sp>
      <p:sp>
        <p:nvSpPr>
          <p:cNvPr id="4" name="Slide Number Placeholder 3"/>
          <p:cNvSpPr>
            <a:spLocks noGrp="1"/>
          </p:cNvSpPr>
          <p:nvPr>
            <p:ph type="sldNum" sz="quarter" idx="10"/>
          </p:nvPr>
        </p:nvSpPr>
        <p:spPr/>
        <p:txBody>
          <a:bodyPr/>
          <a:lstStyle/>
          <a:p>
            <a:fld id="{96CC7BC8-50B2-A345-901D-1179A6286E32}" type="slidenum">
              <a:rPr lang="en-US" smtClean="0"/>
              <a:t>23</a:t>
            </a:fld>
            <a:endParaRPr lang="en-US"/>
          </a:p>
        </p:txBody>
      </p:sp>
    </p:spTree>
    <p:extLst>
      <p:ext uri="{BB962C8B-B14F-4D97-AF65-F5344CB8AC3E}">
        <p14:creationId xmlns:p14="http://schemas.microsoft.com/office/powerpoint/2010/main" val="1834927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map reduce application, where the map step is the same as the throughput application we had before, and the reduce step involves summing the counts from each document.</a:t>
            </a:r>
          </a:p>
        </p:txBody>
      </p:sp>
      <p:sp>
        <p:nvSpPr>
          <p:cNvPr id="4" name="Slide Number Placeholder 3"/>
          <p:cNvSpPr>
            <a:spLocks noGrp="1"/>
          </p:cNvSpPr>
          <p:nvPr>
            <p:ph type="sldNum" sz="quarter" idx="10"/>
          </p:nvPr>
        </p:nvSpPr>
        <p:spPr/>
        <p:txBody>
          <a:bodyPr/>
          <a:lstStyle/>
          <a:p>
            <a:fld id="{96CC7BC8-50B2-A345-901D-1179A6286E32}" type="slidenum">
              <a:rPr lang="en-US" smtClean="0"/>
              <a:t>24</a:t>
            </a:fld>
            <a:endParaRPr lang="en-US"/>
          </a:p>
        </p:txBody>
      </p:sp>
    </p:spTree>
    <p:extLst>
      <p:ext uri="{BB962C8B-B14F-4D97-AF65-F5344CB8AC3E}">
        <p14:creationId xmlns:p14="http://schemas.microsoft.com/office/powerpoint/2010/main" val="17350846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let’s take it a step farther. We want to know which words are unique for each book by dividing the count for each book by the overall word count, we’ll call this the normalized word count. We could do this as a map reduce application like we did before, but there is an additional step at the end that is independent, assuming each process has the overall counts. This is…</a:t>
            </a:r>
          </a:p>
          <a:p>
            <a:endParaRPr lang="en-US" dirty="0"/>
          </a:p>
        </p:txBody>
      </p:sp>
      <p:sp>
        <p:nvSpPr>
          <p:cNvPr id="4" name="Slide Number Placeholder 3"/>
          <p:cNvSpPr>
            <a:spLocks noGrp="1"/>
          </p:cNvSpPr>
          <p:nvPr>
            <p:ph type="sldNum" sz="quarter" idx="5"/>
          </p:nvPr>
        </p:nvSpPr>
        <p:spPr/>
        <p:txBody>
          <a:bodyPr/>
          <a:lstStyle/>
          <a:p>
            <a:fld id="{A778FBA5-F957-4CE9-A734-9CFA9C4F5603}" type="slidenum">
              <a:rPr lang="en-US" smtClean="0"/>
              <a:pPr/>
              <a:t>25</a:t>
            </a:fld>
            <a:endParaRPr lang="en-US" dirty="0"/>
          </a:p>
        </p:txBody>
      </p:sp>
    </p:spTree>
    <p:extLst>
      <p:ext uri="{BB962C8B-B14F-4D97-AF65-F5344CB8AC3E}">
        <p14:creationId xmlns:p14="http://schemas.microsoft.com/office/powerpoint/2010/main" val="25455740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parallel application. Each process can count the words in its book and send their counts to process 1 who does the merge. Process 1 then sends the overall counts to process 2 and 3, who can then produce the normalized counts and write out the result.</a:t>
            </a:r>
          </a:p>
          <a:p>
            <a:endParaRPr lang="en-US" dirty="0"/>
          </a:p>
        </p:txBody>
      </p:sp>
      <p:sp>
        <p:nvSpPr>
          <p:cNvPr id="4" name="Slide Number Placeholder 3"/>
          <p:cNvSpPr>
            <a:spLocks noGrp="1"/>
          </p:cNvSpPr>
          <p:nvPr>
            <p:ph type="sldNum" sz="quarter" idx="5"/>
          </p:nvPr>
        </p:nvSpPr>
        <p:spPr/>
        <p:txBody>
          <a:bodyPr/>
          <a:lstStyle/>
          <a:p>
            <a:fld id="{A778FBA5-F957-4CE9-A734-9CFA9C4F5603}" type="slidenum">
              <a:rPr lang="en-US" smtClean="0"/>
              <a:pPr/>
              <a:t>26</a:t>
            </a:fld>
            <a:endParaRPr lang="en-US" dirty="0"/>
          </a:p>
        </p:txBody>
      </p:sp>
    </p:spTree>
    <p:extLst>
      <p:ext uri="{BB962C8B-B14F-4D97-AF65-F5344CB8AC3E}">
        <p14:creationId xmlns:p14="http://schemas.microsoft.com/office/powerpoint/2010/main" val="20841239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55000" lnSpcReduction="20000"/>
          </a:bodyPr>
          <a:lstStyle/>
          <a:p>
            <a:r>
              <a:rPr lang="en-US" dirty="0"/>
              <a:t>When we look at scaling up an application, we’ll often categorize it into one of these common High Performance Computing, or HPC, workflows. The workflow that goes with your application depends on the structure of your code and how it can be broken up to run components in parallel, but also the hardware you have available. In general, the workflow that goes with your application will determine how easily you can scale. Often different libraries and software provide solutions for different workflows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of these is High Throughput. High throughput applications are those which have fully independent computations. Thinking programmatically, this would often look like code that could be written as one big for loop where each iteration is not dependent on the one before. You can scale by running multiple iterations at the same time in parallel. In a throughput application you can usually get the most speedup, or take the most advantage of additional hardware. This is because each process does not need to communicate with any other and there is little to no redundant operations done by each process. If you’ve heard the term “embarrassingly parallel”, or as we like to say “pleasantly parallel”, this is referring to high throughput.</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Map Reduce applications build on throughput. It refers to the process of ”mapping” an operation on a number of inputs, and then performing a single operation on the output of each input to produce one result (the reduce step). The Map step can be broken up just like a throughput application. The reduce step is done by a single process, and can either be done by one of the map processes after the map step is complete, or by an entirely new process that starts up after.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two workflows are called data parallel- you are running the same operation (or task) on a number of different inputs, or data. The next workflow refers to task parallel applications. In this case we are potentially running discrete tasks simultaneously, sometimes in multiple languages, with varying resource needs at each step. These applications tend to be fairly complicated and often require more work to get running.</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Finally we get to the fully parallel models. When applications cannot run fully independent, we call them parallel. These applications involve some amount of communication between processes, which takes time and can decrease the amount of speedup you can get. We can categorize these into two workflows: shared memory and distributed memory.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Shared memory parallel is where every process is on the same computer. In this case communication happens using the memory space on that computer, hence the name “shared memory”. If you’ve heard of multithreading, that is a shared memory model. Shared memory applications are limited by the memory and number of cores available on a single computer.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distributed memory application each process can run on a different computer, which is why it is called “distributed”. Since computers can’t see into the memory of other computers, when the processes have to communicate they do so over a network connecting the machines together. HPC Clusters, or Supercomputers, have been optimized for this type of application have have very fast interconnect between nodes, or computers. Distributed applications are limited by the scalability of the application.</a:t>
            </a:r>
          </a:p>
          <a:p>
            <a:endParaRPr lang="en-US" dirty="0"/>
          </a:p>
          <a:p>
            <a:endParaRPr lang="en-US" dirty="0"/>
          </a:p>
        </p:txBody>
      </p:sp>
      <p:sp>
        <p:nvSpPr>
          <p:cNvPr id="4" name="Slide Number Placeholder 3"/>
          <p:cNvSpPr>
            <a:spLocks noGrp="1"/>
          </p:cNvSpPr>
          <p:nvPr>
            <p:ph type="sldNum" sz="quarter" idx="5"/>
          </p:nvPr>
        </p:nvSpPr>
        <p:spPr/>
        <p:txBody>
          <a:bodyPr/>
          <a:lstStyle/>
          <a:p>
            <a:fld id="{A778FBA5-F957-4CE9-A734-9CFA9C4F5603}" type="slidenum">
              <a:rPr lang="en-US" smtClean="0"/>
              <a:pPr/>
              <a:t>27</a:t>
            </a:fld>
            <a:endParaRPr lang="en-US" dirty="0"/>
          </a:p>
        </p:txBody>
      </p:sp>
    </p:spTree>
    <p:extLst>
      <p:ext uri="{BB962C8B-B14F-4D97-AF65-F5344CB8AC3E}">
        <p14:creationId xmlns:p14="http://schemas.microsoft.com/office/powerpoint/2010/main" val="15377870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29</a:t>
            </a:fld>
            <a:endParaRPr lang="en-US"/>
          </a:p>
        </p:txBody>
      </p:sp>
    </p:spTree>
    <p:extLst>
      <p:ext uri="{BB962C8B-B14F-4D97-AF65-F5344CB8AC3E}">
        <p14:creationId xmlns:p14="http://schemas.microsoft.com/office/powerpoint/2010/main" val="28301096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3</a:t>
            </a:fld>
            <a:endParaRPr lang="en-US"/>
          </a:p>
        </p:txBody>
      </p:sp>
    </p:spTree>
    <p:extLst>
      <p:ext uri="{BB962C8B-B14F-4D97-AF65-F5344CB8AC3E}">
        <p14:creationId xmlns:p14="http://schemas.microsoft.com/office/powerpoint/2010/main" val="768301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4</a:t>
            </a:fld>
            <a:endParaRPr lang="en-US"/>
          </a:p>
        </p:txBody>
      </p:sp>
    </p:spTree>
    <p:extLst>
      <p:ext uri="{BB962C8B-B14F-4D97-AF65-F5344CB8AC3E}">
        <p14:creationId xmlns:p14="http://schemas.microsoft.com/office/powerpoint/2010/main" val="2591268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6</a:t>
            </a:fld>
            <a:endParaRPr lang="en-US"/>
          </a:p>
        </p:txBody>
      </p:sp>
    </p:spTree>
    <p:extLst>
      <p:ext uri="{BB962C8B-B14F-4D97-AF65-F5344CB8AC3E}">
        <p14:creationId xmlns:p14="http://schemas.microsoft.com/office/powerpoint/2010/main" val="1530854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6CC7BC8-50B2-A345-901D-1179A6286E32}" type="slidenum">
              <a:rPr lang="en-US" smtClean="0"/>
              <a:t>7</a:t>
            </a:fld>
            <a:endParaRPr lang="en-US"/>
          </a:p>
        </p:txBody>
      </p:sp>
    </p:spTree>
    <p:extLst>
      <p:ext uri="{BB962C8B-B14F-4D97-AF65-F5344CB8AC3E}">
        <p14:creationId xmlns:p14="http://schemas.microsoft.com/office/powerpoint/2010/main" val="1821661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6CC7BC8-50B2-A345-901D-1179A6286E32}" type="slidenum">
              <a:rPr lang="en-US" smtClean="0"/>
              <a:t>13</a:t>
            </a:fld>
            <a:endParaRPr lang="en-US"/>
          </a:p>
        </p:txBody>
      </p:sp>
    </p:spTree>
    <p:extLst>
      <p:ext uri="{BB962C8B-B14F-4D97-AF65-F5344CB8AC3E}">
        <p14:creationId xmlns:p14="http://schemas.microsoft.com/office/powerpoint/2010/main" val="15029325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14</a:t>
            </a:fld>
            <a:endParaRPr lang="en-US" altLang="en-US"/>
          </a:p>
        </p:txBody>
      </p:sp>
    </p:spTree>
    <p:extLst>
      <p:ext uri="{BB962C8B-B14F-4D97-AF65-F5344CB8AC3E}">
        <p14:creationId xmlns:p14="http://schemas.microsoft.com/office/powerpoint/2010/main" val="2595488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783C958-1F1B-2347-8B37-D6BC4B56CB47}" type="slidenum">
              <a:rPr lang="en-US" altLang="en-US" smtClean="0"/>
              <a:pPr/>
              <a:t>15</a:t>
            </a:fld>
            <a:endParaRPr lang="en-US" altLang="en-US"/>
          </a:p>
        </p:txBody>
      </p:sp>
    </p:spTree>
    <p:extLst>
      <p:ext uri="{BB962C8B-B14F-4D97-AF65-F5344CB8AC3E}">
        <p14:creationId xmlns:p14="http://schemas.microsoft.com/office/powerpoint/2010/main" val="2491623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6CC7BC8-50B2-A345-901D-1179A6286E32}" type="slidenum">
              <a:rPr lang="en-US" smtClean="0"/>
              <a:t>17</a:t>
            </a:fld>
            <a:endParaRPr lang="en-US"/>
          </a:p>
        </p:txBody>
      </p:sp>
    </p:spTree>
    <p:extLst>
      <p:ext uri="{BB962C8B-B14F-4D97-AF65-F5344CB8AC3E}">
        <p14:creationId xmlns:p14="http://schemas.microsoft.com/office/powerpoint/2010/main" val="16439788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CA07E-3B64-AB46-F8CF-0744C856EB07}"/>
              </a:ext>
            </a:extLst>
          </p:cNvPr>
          <p:cNvSpPr>
            <a:spLocks noGrp="1"/>
          </p:cNvSpPr>
          <p:nvPr>
            <p:ph type="ctrTitle" hasCustomPrompt="1"/>
          </p:nvPr>
        </p:nvSpPr>
        <p:spPr>
          <a:xfrm>
            <a:off x="5382707" y="1480580"/>
            <a:ext cx="4421171" cy="2387600"/>
          </a:xfrm>
          <a:prstGeom prst="rect">
            <a:avLst/>
          </a:prstGeom>
        </p:spPr>
        <p:txBody>
          <a:bodyPr anchor="b"/>
          <a:lstStyle>
            <a:lvl1pPr algn="r">
              <a:defRPr sz="6000" b="1" i="0">
                <a:solidFill>
                  <a:schemeClr val="tx1"/>
                </a:solidFill>
                <a:latin typeface="+mj-lt"/>
              </a:defRPr>
            </a:lvl1pPr>
          </a:lstStyle>
          <a:p>
            <a:r>
              <a:rPr lang="en-US" dirty="0"/>
              <a:t>Title</a:t>
            </a:r>
          </a:p>
        </p:txBody>
      </p:sp>
      <p:sp>
        <p:nvSpPr>
          <p:cNvPr id="3" name="Subtitle 2">
            <a:extLst>
              <a:ext uri="{FF2B5EF4-FFF2-40B4-BE49-F238E27FC236}">
                <a16:creationId xmlns:a16="http://schemas.microsoft.com/office/drawing/2014/main" id="{A3228E46-B2D1-5ADE-CF4A-2E82B7B2552A}"/>
              </a:ext>
            </a:extLst>
          </p:cNvPr>
          <p:cNvSpPr>
            <a:spLocks noGrp="1"/>
          </p:cNvSpPr>
          <p:nvPr>
            <p:ph type="subTitle" idx="1" hasCustomPrompt="1"/>
          </p:nvPr>
        </p:nvSpPr>
        <p:spPr>
          <a:xfrm>
            <a:off x="5382707" y="3960255"/>
            <a:ext cx="4421171" cy="1309327"/>
          </a:xfrm>
        </p:spPr>
        <p:txBody>
          <a:bodyPr/>
          <a:lstStyle>
            <a:lvl1pPr marL="0" indent="0" algn="r">
              <a:buNone/>
              <a:defRPr sz="2400" b="0" i="0">
                <a:latin typeface="Neue Haas Grotesk Text Pro" panose="020B0504020202020204" pitchFamily="34" charset="77"/>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a:t>
            </a:r>
          </a:p>
        </p:txBody>
      </p:sp>
      <p:pic>
        <p:nvPicPr>
          <p:cNvPr id="16" name="Picture 15" descr="A colorful circles and lines&#10;&#10;Description automatically generated">
            <a:extLst>
              <a:ext uri="{FF2B5EF4-FFF2-40B4-BE49-F238E27FC236}">
                <a16:creationId xmlns:a16="http://schemas.microsoft.com/office/drawing/2014/main" id="{F8D683FC-661D-7959-754E-52532AFD8563}"/>
              </a:ext>
            </a:extLst>
          </p:cNvPr>
          <p:cNvPicPr>
            <a:picLocks noChangeAspect="1"/>
          </p:cNvPicPr>
          <p:nvPr/>
        </p:nvPicPr>
        <p:blipFill>
          <a:blip r:embed="rId2"/>
          <a:stretch>
            <a:fillRect/>
          </a:stretch>
        </p:blipFill>
        <p:spPr>
          <a:xfrm>
            <a:off x="-8103" y="-12701"/>
            <a:ext cx="6675603" cy="6145968"/>
          </a:xfrm>
          <a:prstGeom prst="rect">
            <a:avLst/>
          </a:prstGeom>
        </p:spPr>
      </p:pic>
      <p:pic>
        <p:nvPicPr>
          <p:cNvPr id="14" name="Picture 13" descr="A logo with blue letters&#10;&#10;Description automatically generated">
            <a:extLst>
              <a:ext uri="{FF2B5EF4-FFF2-40B4-BE49-F238E27FC236}">
                <a16:creationId xmlns:a16="http://schemas.microsoft.com/office/drawing/2014/main" id="{67838ABF-8AC7-6252-A767-C53386243E38}"/>
              </a:ext>
            </a:extLst>
          </p:cNvPr>
          <p:cNvPicPr>
            <a:picLocks noChangeAspect="1"/>
          </p:cNvPicPr>
          <p:nvPr/>
        </p:nvPicPr>
        <p:blipFill>
          <a:blip r:embed="rId3"/>
          <a:stretch>
            <a:fillRect/>
          </a:stretch>
        </p:blipFill>
        <p:spPr>
          <a:xfrm>
            <a:off x="4935994" y="5377420"/>
            <a:ext cx="5251124" cy="1480580"/>
          </a:xfrm>
          <a:prstGeom prst="rect">
            <a:avLst/>
          </a:prstGeom>
        </p:spPr>
      </p:pic>
      <p:pic>
        <p:nvPicPr>
          <p:cNvPr id="18" name="Picture 17" descr="A black and blue rectangle&#10;&#10;Description automatically generated">
            <a:extLst>
              <a:ext uri="{FF2B5EF4-FFF2-40B4-BE49-F238E27FC236}">
                <a16:creationId xmlns:a16="http://schemas.microsoft.com/office/drawing/2014/main" id="{D71F47EA-CE94-0504-84F3-536D0B6DBE47}"/>
              </a:ext>
            </a:extLst>
          </p:cNvPr>
          <p:cNvPicPr>
            <a:picLocks noChangeAspect="1"/>
          </p:cNvPicPr>
          <p:nvPr/>
        </p:nvPicPr>
        <p:blipFill>
          <a:blip r:embed="rId4"/>
          <a:stretch>
            <a:fillRect/>
          </a:stretch>
        </p:blipFill>
        <p:spPr>
          <a:xfrm>
            <a:off x="10027757" y="0"/>
            <a:ext cx="2176943" cy="6858000"/>
          </a:xfrm>
          <a:prstGeom prst="rect">
            <a:avLst/>
          </a:prstGeom>
        </p:spPr>
      </p:pic>
      <p:pic>
        <p:nvPicPr>
          <p:cNvPr id="5" name="Picture 4">
            <a:extLst>
              <a:ext uri="{FF2B5EF4-FFF2-40B4-BE49-F238E27FC236}">
                <a16:creationId xmlns:a16="http://schemas.microsoft.com/office/drawing/2014/main" id="{FF9EEE89-D212-2D33-2C8E-CCAB62C71FF8}"/>
              </a:ext>
            </a:extLst>
          </p:cNvPr>
          <p:cNvPicPr>
            <a:picLocks noChangeAspect="1"/>
          </p:cNvPicPr>
          <p:nvPr/>
        </p:nvPicPr>
        <p:blipFill rotWithShape="1">
          <a:blip r:embed="rId5"/>
          <a:srcRect l="6950" r="6518"/>
          <a:stretch/>
        </p:blipFill>
        <p:spPr>
          <a:xfrm>
            <a:off x="37331" y="5855818"/>
            <a:ext cx="4705564" cy="554897"/>
          </a:xfrm>
          <a:prstGeom prst="rect">
            <a:avLst/>
          </a:prstGeom>
        </p:spPr>
      </p:pic>
    </p:spTree>
    <p:extLst>
      <p:ext uri="{BB962C8B-B14F-4D97-AF65-F5344CB8AC3E}">
        <p14:creationId xmlns:p14="http://schemas.microsoft.com/office/powerpoint/2010/main" val="715167495"/>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A7964-34E5-1D1C-0C59-21EF530646E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71265D-A086-591A-B3A4-D033EF8407B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1392421-FBFD-7612-2E0C-2A5E139EC4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0E8A92-CFD9-FEE1-464A-678AFEF6AD03}"/>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6" name="Footer Placeholder 5">
            <a:extLst>
              <a:ext uri="{FF2B5EF4-FFF2-40B4-BE49-F238E27FC236}">
                <a16:creationId xmlns:a16="http://schemas.microsoft.com/office/drawing/2014/main" id="{1A5D745F-7ABD-7DAB-7510-FB0FCA4D0A2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D4308DA1-0EB6-791D-EC0C-8E899C679406}"/>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662973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E1705D-C836-4498-FA61-C164B54764E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2547348-B438-D49E-E324-E31466562A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F25734-73E8-373C-5F8F-00057628E7AA}"/>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5" name="Footer Placeholder 4">
            <a:extLst>
              <a:ext uri="{FF2B5EF4-FFF2-40B4-BE49-F238E27FC236}">
                <a16:creationId xmlns:a16="http://schemas.microsoft.com/office/drawing/2014/main" id="{9278BF7F-1A20-F994-38D9-74CA71CFEEA6}"/>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C992703F-844F-1E3D-491D-7340AE8915BA}"/>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27760753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E63E9B-3BC1-72B7-99DD-0138E64E7E87}"/>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BAD4E45-FB60-7970-76D9-6712DCD6577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5971A7-814D-A8C0-4CA6-356AC28FFE08}"/>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5" name="Footer Placeholder 4">
            <a:extLst>
              <a:ext uri="{FF2B5EF4-FFF2-40B4-BE49-F238E27FC236}">
                <a16:creationId xmlns:a16="http://schemas.microsoft.com/office/drawing/2014/main" id="{6293CEC3-BA72-11E9-E243-C7B6D16A7B9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2221667-C7D2-BC65-9332-00BF4D9D476C}"/>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6269889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633248" y="1293094"/>
            <a:ext cx="10918365" cy="4830616"/>
          </a:xfrm>
          <a:prstGeom prst="rect">
            <a:avLst/>
          </a:prstGeom>
        </p:spPr>
        <p:txBody>
          <a:bodyPr/>
          <a:lstStyle>
            <a:lvl1pPr>
              <a:lnSpc>
                <a:spcPct val="90000"/>
              </a:lnSpc>
              <a:spcBef>
                <a:spcPts val="1200"/>
              </a:spcBef>
              <a:spcAft>
                <a:spcPts val="0"/>
              </a:spcAft>
              <a:defRPr/>
            </a:lvl1pPr>
            <a:lvl2pPr marL="539737" indent="-255582">
              <a:lnSpc>
                <a:spcPct val="90000"/>
              </a:lnSpc>
              <a:spcBef>
                <a:spcPts val="600"/>
              </a:spcBef>
              <a:spcAft>
                <a:spcPts val="0"/>
              </a:spcAft>
              <a:defRPr sz="1800"/>
            </a:lvl2pPr>
            <a:lvl3pPr marL="757220" indent="-184146">
              <a:lnSpc>
                <a:spcPct val="90000"/>
              </a:lnSpc>
              <a:spcBef>
                <a:spcPts val="600"/>
              </a:spcBef>
              <a:spcAft>
                <a:spcPts val="0"/>
              </a:spcAft>
              <a:buSzPct val="90000"/>
              <a:buFont typeface="Arial" pitchFamily="34" charset="0"/>
              <a:buChar char="•"/>
              <a:defRPr/>
            </a:lvl3pPr>
            <a:lvl4pPr marL="1033246" indent="0">
              <a:lnSpc>
                <a:spcPct val="90000"/>
              </a:lnSpc>
              <a:spcBef>
                <a:spcPts val="600"/>
              </a:spcBef>
              <a:spcAft>
                <a:spcPts val="0"/>
              </a:spcAft>
              <a:buFontTx/>
              <a:buNone/>
              <a:defRPr/>
            </a:lvl4pPr>
            <a:lvl5pPr marL="1261840" indent="0">
              <a:lnSpc>
                <a:spcPct val="90000"/>
              </a:lnSpc>
              <a:spcBef>
                <a:spcPts val="600"/>
              </a:spcBef>
              <a:spcAft>
                <a:spcPts val="0"/>
              </a:spcAft>
              <a:buSzPct val="85000"/>
              <a:buFontTx/>
              <a:buNone/>
              <a:defRPr sz="1200"/>
            </a:lvl5pPr>
            <a:lvl6pPr>
              <a:buFont typeface="Arial" pitchFamily="34" charset="0"/>
              <a:buChar char="•"/>
              <a:defRPr/>
            </a:lvl6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8"/>
          <p:cNvSpPr>
            <a:spLocks noGrp="1"/>
          </p:cNvSpPr>
          <p:nvPr>
            <p:ph type="title"/>
          </p:nvPr>
        </p:nvSpPr>
        <p:spPr/>
        <p:txBody>
          <a:bodyPr/>
          <a:lstStyle/>
          <a:p>
            <a:r>
              <a:rPr lang="en-US"/>
              <a:t>Click to edit Master title style</a:t>
            </a:r>
            <a:endParaRPr lang="en-US" dirty="0"/>
          </a:p>
        </p:txBody>
      </p:sp>
      <p:pic>
        <p:nvPicPr>
          <p:cNvPr id="2" name="Picture 1">
            <a:extLst>
              <a:ext uri="{FF2B5EF4-FFF2-40B4-BE49-F238E27FC236}">
                <a16:creationId xmlns:a16="http://schemas.microsoft.com/office/drawing/2014/main" id="{9B20C413-1602-F6A8-F6A5-9444174615CC}"/>
              </a:ext>
            </a:extLst>
          </p:cNvPr>
          <p:cNvPicPr>
            <a:picLocks noChangeAspect="1"/>
          </p:cNvPicPr>
          <p:nvPr/>
        </p:nvPicPr>
        <p:blipFill>
          <a:blip r:embed="rId2"/>
          <a:stretch>
            <a:fillRect/>
          </a:stretch>
        </p:blipFill>
        <p:spPr>
          <a:xfrm>
            <a:off x="11394563" y="6123710"/>
            <a:ext cx="671399" cy="646532"/>
          </a:xfrm>
          <a:prstGeom prst="rect">
            <a:avLst/>
          </a:prstGeom>
        </p:spPr>
      </p:pic>
    </p:spTree>
    <p:extLst>
      <p:ext uri="{BB962C8B-B14F-4D97-AF65-F5344CB8AC3E}">
        <p14:creationId xmlns:p14="http://schemas.microsoft.com/office/powerpoint/2010/main" val="3673998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1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Content Placeholder 2"/>
          <p:cNvSpPr>
            <a:spLocks noGrp="1"/>
          </p:cNvSpPr>
          <p:nvPr>
            <p:ph idx="1"/>
          </p:nvPr>
        </p:nvSpPr>
        <p:spPr>
          <a:xfrm>
            <a:off x="633985" y="1289304"/>
            <a:ext cx="5315712" cy="4828032"/>
          </a:xfrm>
          <a:prstGeom prst="rect">
            <a:avLst/>
          </a:prstGeom>
        </p:spPr>
        <p:txBody>
          <a:bodyPr lIns="91275" tIns="45639" rIns="91275" bIns="45639"/>
          <a:lstStyle>
            <a:lvl1pPr marL="237310" indent="-237310">
              <a:lnSpc>
                <a:spcPts val="2200"/>
              </a:lnSpc>
              <a:spcBef>
                <a:spcPts val="1200"/>
              </a:spcBef>
              <a:buSzPct val="100000"/>
              <a:buFont typeface="Arial"/>
              <a:buChar char="•"/>
              <a:defRPr/>
            </a:lvl1pPr>
            <a:lvl2pPr marL="538509" indent="-255563">
              <a:lnSpc>
                <a:spcPts val="1999"/>
              </a:lnSpc>
              <a:spcBef>
                <a:spcPts val="600"/>
              </a:spcBef>
              <a:defRPr/>
            </a:lvl2pPr>
            <a:lvl3pPr marL="757566" indent="-182546">
              <a:lnSpc>
                <a:spcPts val="1800"/>
              </a:lnSpc>
              <a:spcBef>
                <a:spcPts val="600"/>
              </a:spcBef>
              <a:buSzPct val="90000"/>
              <a:buFont typeface="Wingdings" charset="2"/>
              <a:buChar char="§"/>
              <a:defRPr/>
            </a:lvl3pPr>
            <a:lvl4pPr marL="1031381" indent="0">
              <a:lnSpc>
                <a:spcPts val="1600"/>
              </a:lnSpc>
              <a:spcBef>
                <a:spcPts val="600"/>
              </a:spcBef>
              <a:buFontTx/>
              <a:buNone/>
              <a:defRPr/>
            </a:lvl4pPr>
            <a:lvl5pPr marL="1259563" indent="0">
              <a:lnSpc>
                <a:spcPts val="14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2"/>
          <p:cNvSpPr>
            <a:spLocks noGrp="1"/>
          </p:cNvSpPr>
          <p:nvPr>
            <p:ph idx="10"/>
          </p:nvPr>
        </p:nvSpPr>
        <p:spPr>
          <a:xfrm>
            <a:off x="6217920" y="1289304"/>
            <a:ext cx="5315712" cy="4828032"/>
          </a:xfrm>
          <a:prstGeom prst="rect">
            <a:avLst/>
          </a:prstGeom>
        </p:spPr>
        <p:txBody>
          <a:bodyPr lIns="91275" tIns="45639" rIns="91275" bIns="45639"/>
          <a:lstStyle>
            <a:lvl1pPr marL="237310" indent="-237310">
              <a:lnSpc>
                <a:spcPts val="2200"/>
              </a:lnSpc>
              <a:spcBef>
                <a:spcPts val="1200"/>
              </a:spcBef>
              <a:buSzPct val="100000"/>
              <a:buFont typeface="Arial"/>
              <a:buChar char="•"/>
              <a:defRPr/>
            </a:lvl1pPr>
            <a:lvl2pPr marL="538509" indent="-255563">
              <a:lnSpc>
                <a:spcPts val="1999"/>
              </a:lnSpc>
              <a:spcBef>
                <a:spcPts val="600"/>
              </a:spcBef>
              <a:defRPr/>
            </a:lvl2pPr>
            <a:lvl3pPr marL="757566" indent="-182546">
              <a:lnSpc>
                <a:spcPts val="1800"/>
              </a:lnSpc>
              <a:spcBef>
                <a:spcPts val="600"/>
              </a:spcBef>
              <a:buSzPct val="90000"/>
              <a:buFont typeface="Wingdings" charset="2"/>
              <a:buChar char="§"/>
              <a:defRPr/>
            </a:lvl3pPr>
            <a:lvl4pPr marL="1031381" indent="0">
              <a:lnSpc>
                <a:spcPts val="1600"/>
              </a:lnSpc>
              <a:spcBef>
                <a:spcPts val="600"/>
              </a:spcBef>
              <a:buFontTx/>
              <a:buNone/>
              <a:defRPr/>
            </a:lvl4pPr>
            <a:lvl5pPr marL="1259563" indent="0">
              <a:lnSpc>
                <a:spcPts val="1400"/>
              </a:lnSpc>
              <a:spcBef>
                <a:spcPts val="600"/>
              </a:spcBef>
              <a:buSzPct val="85000"/>
              <a:buFontTx/>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76472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57E3E-5204-F14C-B9BC-69AF611E1C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1EE9C93-3130-5D4C-9AC5-C8E3ED505D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549862-EBAA-794D-9594-87B4A0429695}"/>
              </a:ext>
            </a:extLst>
          </p:cNvPr>
          <p:cNvSpPr>
            <a:spLocks noGrp="1"/>
          </p:cNvSpPr>
          <p:nvPr>
            <p:ph type="dt" sz="half" idx="10"/>
          </p:nvPr>
        </p:nvSpPr>
        <p:spPr/>
        <p:txBody>
          <a:bodyPr/>
          <a:lstStyle/>
          <a:p>
            <a:fld id="{9AE1BB5A-4F59-EF4A-847C-8137BF12580E}" type="datetimeFigureOut">
              <a:rPr lang="en-US" smtClean="0"/>
              <a:t>1/21/25</a:t>
            </a:fld>
            <a:endParaRPr lang="en-US"/>
          </a:p>
        </p:txBody>
      </p:sp>
      <p:sp>
        <p:nvSpPr>
          <p:cNvPr id="5" name="Footer Placeholder 4">
            <a:extLst>
              <a:ext uri="{FF2B5EF4-FFF2-40B4-BE49-F238E27FC236}">
                <a16:creationId xmlns:a16="http://schemas.microsoft.com/office/drawing/2014/main" id="{A953C0FB-A5FD-F640-B615-C0C90E1D15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43231C-21BA-9749-844D-0A9D418A5188}"/>
              </a:ext>
            </a:extLst>
          </p:cNvPr>
          <p:cNvSpPr>
            <a:spLocks noGrp="1"/>
          </p:cNvSpPr>
          <p:nvPr>
            <p:ph type="sldNum" sz="quarter" idx="12"/>
          </p:nvPr>
        </p:nvSpPr>
        <p:spPr/>
        <p:txBody>
          <a:bodyPr/>
          <a:lstStyle/>
          <a:p>
            <a:fld id="{1B6F5CEC-84A5-3F43-951F-9A1034103724}" type="slidenum">
              <a:rPr lang="en-US" smtClean="0"/>
              <a:t>‹#›</a:t>
            </a:fld>
            <a:endParaRPr lang="en-US"/>
          </a:p>
        </p:txBody>
      </p:sp>
    </p:spTree>
    <p:extLst>
      <p:ext uri="{BB962C8B-B14F-4D97-AF65-F5344CB8AC3E}">
        <p14:creationId xmlns:p14="http://schemas.microsoft.com/office/powerpoint/2010/main" val="2272027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Header">
    <p:bg>
      <p:bgPr>
        <a:solidFill>
          <a:schemeClr val="bg1"/>
        </a:solidFill>
        <a:effectLst/>
      </p:bgPr>
    </p:bg>
    <p:spTree>
      <p:nvGrpSpPr>
        <p:cNvPr id="1" name=""/>
        <p:cNvGrpSpPr/>
        <p:nvPr/>
      </p:nvGrpSpPr>
      <p:grpSpPr>
        <a:xfrm>
          <a:off x="0" y="0"/>
          <a:ext cx="0" cy="0"/>
          <a:chOff x="0" y="0"/>
          <a:chExt cx="0" cy="0"/>
        </a:xfrm>
      </p:grpSpPr>
      <p:pic>
        <p:nvPicPr>
          <p:cNvPr id="5" name="Picture 4" descr="A colorful circles and lines&#10;&#10;Description automatically generated">
            <a:extLst>
              <a:ext uri="{FF2B5EF4-FFF2-40B4-BE49-F238E27FC236}">
                <a16:creationId xmlns:a16="http://schemas.microsoft.com/office/drawing/2014/main" id="{8F991851-CA5C-67F1-8A55-0651E47A6ABC}"/>
              </a:ext>
            </a:extLst>
          </p:cNvPr>
          <p:cNvPicPr>
            <a:picLocks noChangeAspect="1"/>
          </p:cNvPicPr>
          <p:nvPr/>
        </p:nvPicPr>
        <p:blipFill>
          <a:blip r:embed="rId2"/>
          <a:stretch>
            <a:fillRect/>
          </a:stretch>
        </p:blipFill>
        <p:spPr>
          <a:xfrm>
            <a:off x="7380858" y="2588654"/>
            <a:ext cx="4811142" cy="4269346"/>
          </a:xfrm>
          <a:prstGeom prst="rect">
            <a:avLst/>
          </a:prstGeom>
        </p:spPr>
      </p:pic>
      <p:sp>
        <p:nvSpPr>
          <p:cNvPr id="3" name="Content Placeholder 2">
            <a:extLst>
              <a:ext uri="{FF2B5EF4-FFF2-40B4-BE49-F238E27FC236}">
                <a16:creationId xmlns:a16="http://schemas.microsoft.com/office/drawing/2014/main" id="{6EEBEDB8-9241-03E1-5712-8A9CBF09B909}"/>
              </a:ext>
            </a:extLst>
          </p:cNvPr>
          <p:cNvSpPr>
            <a:spLocks noGrp="1"/>
          </p:cNvSpPr>
          <p:nvPr>
            <p:ph idx="1"/>
          </p:nvPr>
        </p:nvSpPr>
        <p:spPr>
          <a:xfrm>
            <a:off x="838200" y="1825625"/>
            <a:ext cx="10515600" cy="3924726"/>
          </a:xfrm>
        </p:spPr>
        <p:txBody>
          <a:bodyPr/>
          <a:lstStyle>
            <a:lvl1pPr>
              <a:defRPr b="0" i="0">
                <a:latin typeface="+mn-lt"/>
              </a:defRPr>
            </a:lvl1pPr>
            <a:lvl2pPr>
              <a:defRPr b="0" i="0">
                <a:latin typeface="+mn-lt"/>
              </a:defRPr>
            </a:lvl2pPr>
            <a:lvl3pPr>
              <a:defRPr b="0" i="0">
                <a:latin typeface="+mn-lt"/>
              </a:defRPr>
            </a:lvl3pPr>
            <a:lvl4pPr>
              <a:defRPr b="0" i="0">
                <a:latin typeface="+mn-lt"/>
              </a:defRPr>
            </a:lvl4pPr>
            <a:lvl5pPr>
              <a:defRPr b="0" i="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6">
            <a:extLst>
              <a:ext uri="{FF2B5EF4-FFF2-40B4-BE49-F238E27FC236}">
                <a16:creationId xmlns:a16="http://schemas.microsoft.com/office/drawing/2014/main" id="{40F495B7-99DC-FF6D-3FF0-CCAC8B700860}"/>
              </a:ext>
            </a:extLst>
          </p:cNvPr>
          <p:cNvSpPr>
            <a:spLocks noGrp="1"/>
          </p:cNvSpPr>
          <p:nvPr>
            <p:ph type="title"/>
          </p:nvPr>
        </p:nvSpPr>
        <p:spPr>
          <a:xfrm>
            <a:off x="838200" y="263525"/>
            <a:ext cx="6904808" cy="690677"/>
          </a:xfrm>
        </p:spPr>
        <p:txBody>
          <a:bodyPr/>
          <a:lstStyle/>
          <a:p>
            <a:r>
              <a:rPr lang="en-US"/>
              <a:t>Click to edit Master title style</a:t>
            </a:r>
          </a:p>
        </p:txBody>
      </p:sp>
      <p:sp>
        <p:nvSpPr>
          <p:cNvPr id="8" name="Date Placeholder 7">
            <a:extLst>
              <a:ext uri="{FF2B5EF4-FFF2-40B4-BE49-F238E27FC236}">
                <a16:creationId xmlns:a16="http://schemas.microsoft.com/office/drawing/2014/main" id="{93CD09FD-C9BE-9516-E02D-25299583AE60}"/>
              </a:ext>
            </a:extLst>
          </p:cNvPr>
          <p:cNvSpPr>
            <a:spLocks noGrp="1"/>
          </p:cNvSpPr>
          <p:nvPr>
            <p:ph type="dt" sz="half" idx="10"/>
          </p:nvPr>
        </p:nvSpPr>
        <p:spPr/>
        <p:txBody>
          <a:bodyPr/>
          <a:lstStyle/>
          <a:p>
            <a:fld id="{DEF5953D-26F7-4D49-AD84-4C4224623F74}" type="datetimeFigureOut">
              <a:rPr lang="en-US" smtClean="0"/>
              <a:pPr/>
              <a:t>1/21/25</a:t>
            </a:fld>
            <a:endParaRPr lang="en-US" dirty="0"/>
          </a:p>
        </p:txBody>
      </p:sp>
      <p:sp>
        <p:nvSpPr>
          <p:cNvPr id="9" name="Footer Placeholder 8">
            <a:extLst>
              <a:ext uri="{FF2B5EF4-FFF2-40B4-BE49-F238E27FC236}">
                <a16:creationId xmlns:a16="http://schemas.microsoft.com/office/drawing/2014/main" id="{9205E6CE-42CC-F87C-F69B-F89AE042118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4B917BC3-38B3-131D-3B08-8ACA7929FE8A}"/>
              </a:ext>
            </a:extLst>
          </p:cNvPr>
          <p:cNvSpPr>
            <a:spLocks noGrp="1"/>
          </p:cNvSpPr>
          <p:nvPr>
            <p:ph type="sldNum" sz="quarter" idx="12"/>
          </p:nvPr>
        </p:nvSpPr>
        <p:spPr/>
        <p:txBody>
          <a:bodyPr/>
          <a:lstStyle/>
          <a:p>
            <a:fld id="{1DE31460-E7C1-A042-A3B2-276E1142E9CD}" type="slidenum">
              <a:rPr lang="en-US" smtClean="0"/>
              <a:pPr/>
              <a:t>‹#›</a:t>
            </a:fld>
            <a:endParaRPr lang="en-US"/>
          </a:p>
        </p:txBody>
      </p:sp>
    </p:spTree>
    <p:extLst>
      <p:ext uri="{BB962C8B-B14F-4D97-AF65-F5344CB8AC3E}">
        <p14:creationId xmlns:p14="http://schemas.microsoft.com/office/powerpoint/2010/main" val="2586432969"/>
      </p:ext>
    </p:extLst>
  </p:cSld>
  <p:clrMapOvr>
    <a:masterClrMapping/>
  </p:clrMapOvr>
  <p:extLst>
    <p:ext uri="{DCECCB84-F9BA-43D5-87BE-67443E8EF086}">
      <p15:sldGuideLst xmlns:p15="http://schemas.microsoft.com/office/powerpoint/2012/main">
        <p15:guide id="1" orient="horz" pos="4056">
          <p15:clr>
            <a:srgbClr val="FBAE40"/>
          </p15:clr>
        </p15:guide>
        <p15:guide id="2" pos="384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Header &amp; Table">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D5D383-E6BB-A44A-2CB1-0F3D1A5F20DD}"/>
              </a:ext>
            </a:extLst>
          </p:cNvPr>
          <p:cNvSpPr>
            <a:spLocks noGrp="1"/>
          </p:cNvSpPr>
          <p:nvPr>
            <p:ph type="title"/>
          </p:nvPr>
        </p:nvSpPr>
        <p:spPr>
          <a:xfrm>
            <a:off x="838200" y="268145"/>
            <a:ext cx="6904808" cy="690677"/>
          </a:xfrm>
        </p:spPr>
        <p:txBody>
          <a:bodyPr/>
          <a:lstStyle/>
          <a:p>
            <a:r>
              <a:rPr lang="en-US"/>
              <a:t>Click to edit Master title style</a:t>
            </a:r>
            <a:endParaRPr lang="en-US" dirty="0"/>
          </a:p>
        </p:txBody>
      </p:sp>
      <p:sp>
        <p:nvSpPr>
          <p:cNvPr id="8" name="Date Placeholder 7">
            <a:extLst>
              <a:ext uri="{FF2B5EF4-FFF2-40B4-BE49-F238E27FC236}">
                <a16:creationId xmlns:a16="http://schemas.microsoft.com/office/drawing/2014/main" id="{CCF0CFB2-ACD1-0E7D-D8EC-BB3E34C8A174}"/>
              </a:ext>
            </a:extLst>
          </p:cNvPr>
          <p:cNvSpPr>
            <a:spLocks noGrp="1"/>
          </p:cNvSpPr>
          <p:nvPr>
            <p:ph type="dt" sz="half" idx="10"/>
          </p:nvPr>
        </p:nvSpPr>
        <p:spPr/>
        <p:txBody>
          <a:bodyPr/>
          <a:lstStyle/>
          <a:p>
            <a:fld id="{DEF5953D-26F7-4D49-AD84-4C4224623F74}" type="datetimeFigureOut">
              <a:rPr lang="en-US" smtClean="0"/>
              <a:pPr/>
              <a:t>1/21/25</a:t>
            </a:fld>
            <a:endParaRPr lang="en-US" dirty="0"/>
          </a:p>
        </p:txBody>
      </p:sp>
      <p:sp>
        <p:nvSpPr>
          <p:cNvPr id="9" name="Footer Placeholder 8">
            <a:extLst>
              <a:ext uri="{FF2B5EF4-FFF2-40B4-BE49-F238E27FC236}">
                <a16:creationId xmlns:a16="http://schemas.microsoft.com/office/drawing/2014/main" id="{0061CCBB-493F-0360-D432-B7F9787C3B50}"/>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38D84CF-1FF1-6A78-D87E-AA83113540E1}"/>
              </a:ext>
            </a:extLst>
          </p:cNvPr>
          <p:cNvSpPr>
            <a:spLocks noGrp="1"/>
          </p:cNvSpPr>
          <p:nvPr>
            <p:ph type="sldNum" sz="quarter" idx="12"/>
          </p:nvPr>
        </p:nvSpPr>
        <p:spPr/>
        <p:txBody>
          <a:bodyPr/>
          <a:lstStyle/>
          <a:p>
            <a:fld id="{1DE31460-E7C1-A042-A3B2-276E1142E9CD}" type="slidenum">
              <a:rPr lang="en-US" smtClean="0"/>
              <a:pPr/>
              <a:t>‹#›</a:t>
            </a:fld>
            <a:endParaRPr lang="en-US"/>
          </a:p>
        </p:txBody>
      </p:sp>
      <p:sp>
        <p:nvSpPr>
          <p:cNvPr id="12" name="Table Placeholder 11">
            <a:extLst>
              <a:ext uri="{FF2B5EF4-FFF2-40B4-BE49-F238E27FC236}">
                <a16:creationId xmlns:a16="http://schemas.microsoft.com/office/drawing/2014/main" id="{3B032109-6A3E-75BB-0F6E-DF83F5127453}"/>
              </a:ext>
            </a:extLst>
          </p:cNvPr>
          <p:cNvSpPr>
            <a:spLocks noGrp="1"/>
          </p:cNvSpPr>
          <p:nvPr>
            <p:ph type="tbl" sz="quarter" idx="13"/>
          </p:nvPr>
        </p:nvSpPr>
        <p:spPr>
          <a:xfrm>
            <a:off x="838200" y="1825625"/>
            <a:ext cx="10515600" cy="3608388"/>
          </a:xfrm>
        </p:spPr>
        <p:txBody>
          <a:bodyPr/>
          <a:lstStyle/>
          <a:p>
            <a:r>
              <a:rPr lang="en-US"/>
              <a:t>Click icon to add table</a:t>
            </a:r>
          </a:p>
        </p:txBody>
      </p:sp>
    </p:spTree>
    <p:extLst>
      <p:ext uri="{BB962C8B-B14F-4D97-AF65-F5344CB8AC3E}">
        <p14:creationId xmlns:p14="http://schemas.microsoft.com/office/powerpoint/2010/main" val="44646270"/>
      </p:ext>
    </p:extLst>
  </p:cSld>
  <p:clrMapOvr>
    <a:masterClrMapping/>
  </p:clrMapOvr>
  <p:extLst>
    <p:ext uri="{DCECCB84-F9BA-43D5-87BE-67443E8EF086}">
      <p15:sldGuideLst xmlns:p15="http://schemas.microsoft.com/office/powerpoint/2012/main">
        <p15:guide id="1" orient="horz" pos="4056">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Content">
    <p:bg>
      <p:bgPr>
        <a:solidFill>
          <a:schemeClr val="bg1"/>
        </a:solidFill>
        <a:effectLst/>
      </p:bgPr>
    </p:bg>
    <p:spTree>
      <p:nvGrpSpPr>
        <p:cNvPr id="1" name=""/>
        <p:cNvGrpSpPr/>
        <p:nvPr/>
      </p:nvGrpSpPr>
      <p:grpSpPr>
        <a:xfrm>
          <a:off x="0" y="0"/>
          <a:ext cx="0" cy="0"/>
          <a:chOff x="0" y="0"/>
          <a:chExt cx="0" cy="0"/>
        </a:xfrm>
      </p:grpSpPr>
      <p:pic>
        <p:nvPicPr>
          <p:cNvPr id="10" name="Picture 9" descr="A colorful circles and lines&#10;&#10;Description automatically generated">
            <a:extLst>
              <a:ext uri="{FF2B5EF4-FFF2-40B4-BE49-F238E27FC236}">
                <a16:creationId xmlns:a16="http://schemas.microsoft.com/office/drawing/2014/main" id="{FC613CB8-8643-2130-F81D-E2976D6FFFA3}"/>
              </a:ext>
            </a:extLst>
          </p:cNvPr>
          <p:cNvPicPr>
            <a:picLocks noChangeAspect="1"/>
          </p:cNvPicPr>
          <p:nvPr/>
        </p:nvPicPr>
        <p:blipFill>
          <a:blip r:embed="rId2"/>
          <a:stretch>
            <a:fillRect/>
          </a:stretch>
        </p:blipFill>
        <p:spPr>
          <a:xfrm>
            <a:off x="7380858" y="2588654"/>
            <a:ext cx="4811142" cy="4269346"/>
          </a:xfrm>
          <a:prstGeom prst="rect">
            <a:avLst/>
          </a:prstGeom>
        </p:spPr>
      </p:pic>
      <p:sp>
        <p:nvSpPr>
          <p:cNvPr id="3" name="Content Placeholder 2">
            <a:extLst>
              <a:ext uri="{FF2B5EF4-FFF2-40B4-BE49-F238E27FC236}">
                <a16:creationId xmlns:a16="http://schemas.microsoft.com/office/drawing/2014/main" id="{3F0A0343-B068-85C5-BBB1-63E3AFB642EB}"/>
              </a:ext>
            </a:extLst>
          </p:cNvPr>
          <p:cNvSpPr>
            <a:spLocks noGrp="1"/>
          </p:cNvSpPr>
          <p:nvPr>
            <p:ph sz="half" idx="1"/>
          </p:nvPr>
        </p:nvSpPr>
        <p:spPr>
          <a:xfrm>
            <a:off x="2116396" y="1530657"/>
            <a:ext cx="4599037" cy="4004904"/>
          </a:xfrm>
        </p:spPr>
        <p:txBody>
          <a:bodyPr/>
          <a:lstStyle>
            <a:lvl1pPr>
              <a:defRPr b="0" i="0">
                <a:latin typeface="+mn-lt"/>
              </a:defRPr>
            </a:lvl1pPr>
            <a:lvl2pPr>
              <a:defRPr b="0" i="0">
                <a:latin typeface="+mn-lt"/>
              </a:defRPr>
            </a:lvl2pPr>
            <a:lvl3pPr>
              <a:defRPr b="0" i="0">
                <a:latin typeface="+mn-lt"/>
              </a:defRPr>
            </a:lvl3pPr>
            <a:lvl4pPr>
              <a:defRPr b="0" i="0">
                <a:latin typeface="+mn-lt"/>
              </a:defRPr>
            </a:lvl4pPr>
            <a:lvl5pPr>
              <a:defRPr b="0" i="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C056B41-C81D-CBDA-8CCC-FAE5486F75B6}"/>
              </a:ext>
            </a:extLst>
          </p:cNvPr>
          <p:cNvSpPr>
            <a:spLocks noGrp="1"/>
          </p:cNvSpPr>
          <p:nvPr>
            <p:ph sz="half" idx="2"/>
          </p:nvPr>
        </p:nvSpPr>
        <p:spPr>
          <a:xfrm>
            <a:off x="7155428" y="1530657"/>
            <a:ext cx="4599037" cy="4004904"/>
          </a:xfrm>
        </p:spPr>
        <p:txBody>
          <a:bodyPr/>
          <a:lstStyle>
            <a:lvl1pPr>
              <a:defRPr b="0" i="0">
                <a:latin typeface="+mn-lt"/>
              </a:defRPr>
            </a:lvl1pPr>
            <a:lvl2pPr>
              <a:defRPr b="0" i="0">
                <a:latin typeface="+mn-lt"/>
              </a:defRPr>
            </a:lvl2pPr>
            <a:lvl3pPr>
              <a:defRPr b="0" i="0">
                <a:latin typeface="+mn-lt"/>
              </a:defRPr>
            </a:lvl3pPr>
            <a:lvl4pPr>
              <a:defRPr b="0" i="0">
                <a:latin typeface="+mn-lt"/>
              </a:defRPr>
            </a:lvl4pPr>
            <a:lvl5pPr>
              <a:defRPr b="0" i="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1">
            <a:extLst>
              <a:ext uri="{FF2B5EF4-FFF2-40B4-BE49-F238E27FC236}">
                <a16:creationId xmlns:a16="http://schemas.microsoft.com/office/drawing/2014/main" id="{17D394AF-EF5A-7767-B728-EC01E94BADEC}"/>
              </a:ext>
            </a:extLst>
          </p:cNvPr>
          <p:cNvSpPr>
            <a:spLocks noGrp="1"/>
          </p:cNvSpPr>
          <p:nvPr>
            <p:ph type="title" hasCustomPrompt="1"/>
          </p:nvPr>
        </p:nvSpPr>
        <p:spPr>
          <a:xfrm>
            <a:off x="1818968" y="279617"/>
            <a:ext cx="5535561" cy="690677"/>
          </a:xfrm>
          <a:prstGeom prst="rect">
            <a:avLst/>
          </a:prstGeom>
        </p:spPr>
        <p:txBody>
          <a:bodyPr/>
          <a:lstStyle>
            <a:lvl1pPr>
              <a:defRPr b="1" i="0">
                <a:solidFill>
                  <a:schemeClr val="tx1"/>
                </a:solidFill>
                <a:latin typeface="+mj-lt"/>
              </a:defRPr>
            </a:lvl1pPr>
          </a:lstStyle>
          <a:p>
            <a:r>
              <a:rPr lang="en-US" dirty="0"/>
              <a:t>Header</a:t>
            </a:r>
          </a:p>
        </p:txBody>
      </p:sp>
      <p:sp>
        <p:nvSpPr>
          <p:cNvPr id="2" name="Date Placeholder 1">
            <a:extLst>
              <a:ext uri="{FF2B5EF4-FFF2-40B4-BE49-F238E27FC236}">
                <a16:creationId xmlns:a16="http://schemas.microsoft.com/office/drawing/2014/main" id="{219884EB-8B8A-9493-B3D8-03E8B659DE40}"/>
              </a:ext>
            </a:extLst>
          </p:cNvPr>
          <p:cNvSpPr>
            <a:spLocks noGrp="1"/>
          </p:cNvSpPr>
          <p:nvPr>
            <p:ph type="dt" sz="half" idx="10"/>
          </p:nvPr>
        </p:nvSpPr>
        <p:spPr/>
        <p:txBody>
          <a:bodyPr/>
          <a:lstStyle/>
          <a:p>
            <a:fld id="{DEF5953D-26F7-4D49-AD84-4C4224623F74}" type="datetimeFigureOut">
              <a:rPr lang="en-US" smtClean="0"/>
              <a:pPr/>
              <a:t>1/21/25</a:t>
            </a:fld>
            <a:endParaRPr lang="en-US" dirty="0"/>
          </a:p>
        </p:txBody>
      </p:sp>
      <p:sp>
        <p:nvSpPr>
          <p:cNvPr id="5" name="Footer Placeholder 4">
            <a:extLst>
              <a:ext uri="{FF2B5EF4-FFF2-40B4-BE49-F238E27FC236}">
                <a16:creationId xmlns:a16="http://schemas.microsoft.com/office/drawing/2014/main" id="{CB506D44-1496-AE2B-FC7B-507D6EE7656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84BF1CE-5AFF-50A2-464E-AED9EA2FEF95}"/>
              </a:ext>
            </a:extLst>
          </p:cNvPr>
          <p:cNvSpPr>
            <a:spLocks noGrp="1"/>
          </p:cNvSpPr>
          <p:nvPr>
            <p:ph type="sldNum" sz="quarter" idx="12"/>
          </p:nvPr>
        </p:nvSpPr>
        <p:spPr/>
        <p:txBody>
          <a:bodyPr/>
          <a:lstStyle/>
          <a:p>
            <a:fld id="{1DE31460-E7C1-A042-A3B2-276E1142E9CD}" type="slidenum">
              <a:rPr lang="en-US" smtClean="0"/>
              <a:pPr/>
              <a:t>‹#›</a:t>
            </a:fld>
            <a:endParaRPr lang="en-US"/>
          </a:p>
        </p:txBody>
      </p:sp>
      <p:pic>
        <p:nvPicPr>
          <p:cNvPr id="12" name="Picture 11" descr="A black background with black text&#10;&#10;Description automatically generated">
            <a:extLst>
              <a:ext uri="{FF2B5EF4-FFF2-40B4-BE49-F238E27FC236}">
                <a16:creationId xmlns:a16="http://schemas.microsoft.com/office/drawing/2014/main" id="{A84536C8-E4BA-ECB9-14E3-8659CBBB4ACB}"/>
              </a:ext>
            </a:extLst>
          </p:cNvPr>
          <p:cNvPicPr>
            <a:picLocks noChangeAspect="1"/>
          </p:cNvPicPr>
          <p:nvPr/>
        </p:nvPicPr>
        <p:blipFill>
          <a:blip r:embed="rId3"/>
          <a:stretch>
            <a:fillRect/>
          </a:stretch>
        </p:blipFill>
        <p:spPr>
          <a:xfrm>
            <a:off x="-12879" y="5936552"/>
            <a:ext cx="1287887" cy="902598"/>
          </a:xfrm>
          <a:prstGeom prst="rect">
            <a:avLst/>
          </a:prstGeom>
        </p:spPr>
      </p:pic>
      <p:sp>
        <p:nvSpPr>
          <p:cNvPr id="13" name="Rectangle 12">
            <a:extLst>
              <a:ext uri="{FF2B5EF4-FFF2-40B4-BE49-F238E27FC236}">
                <a16:creationId xmlns:a16="http://schemas.microsoft.com/office/drawing/2014/main" id="{A2726DB0-6BA7-E7CA-6D94-4E25D23BC145}"/>
              </a:ext>
            </a:extLst>
          </p:cNvPr>
          <p:cNvSpPr/>
          <p:nvPr/>
        </p:nvSpPr>
        <p:spPr>
          <a:xfrm>
            <a:off x="-12879" y="-8323"/>
            <a:ext cx="1270000" cy="592437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logo with blue letters&#10;&#10;Description automatically generated">
            <a:extLst>
              <a:ext uri="{FF2B5EF4-FFF2-40B4-BE49-F238E27FC236}">
                <a16:creationId xmlns:a16="http://schemas.microsoft.com/office/drawing/2014/main" id="{BBF6AFBC-4B7F-6FAF-D9EB-4C34E4293FA6}"/>
              </a:ext>
            </a:extLst>
          </p:cNvPr>
          <p:cNvPicPr>
            <a:picLocks noChangeAspect="1"/>
          </p:cNvPicPr>
          <p:nvPr/>
        </p:nvPicPr>
        <p:blipFill>
          <a:blip r:embed="rId4"/>
          <a:stretch>
            <a:fillRect/>
          </a:stretch>
        </p:blipFill>
        <p:spPr>
          <a:xfrm>
            <a:off x="7516370" y="624"/>
            <a:ext cx="4675630" cy="1318317"/>
          </a:xfrm>
          <a:prstGeom prst="rect">
            <a:avLst/>
          </a:prstGeom>
        </p:spPr>
      </p:pic>
    </p:spTree>
    <p:extLst>
      <p:ext uri="{BB962C8B-B14F-4D97-AF65-F5344CB8AC3E}">
        <p14:creationId xmlns:p14="http://schemas.microsoft.com/office/powerpoint/2010/main" val="2309815250"/>
      </p:ext>
    </p:extLst>
  </p:cSld>
  <p:clrMapOvr>
    <a:masterClrMapping/>
  </p:clrMapOvr>
  <p:extLst>
    <p:ext uri="{DCECCB84-F9BA-43D5-87BE-67443E8EF086}">
      <p15:sldGuideLst xmlns:p15="http://schemas.microsoft.com/office/powerpoint/2012/main">
        <p15:guide id="1" orient="horz" pos="4032">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1C44D-08C8-3744-942C-41F6DB41543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A795D5A-D6F1-6F0D-638A-9EB9C8B5CA5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4E060B-742F-F5E7-F0FA-948F0A3790FD}"/>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5" name="Footer Placeholder 4">
            <a:extLst>
              <a:ext uri="{FF2B5EF4-FFF2-40B4-BE49-F238E27FC236}">
                <a16:creationId xmlns:a16="http://schemas.microsoft.com/office/drawing/2014/main" id="{1852A4B7-BF7E-BD9D-D208-DBED489D0E7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2C2E297D-BEFD-685A-B4F3-6E11CB2E03B9}"/>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12470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29FD-6D35-F302-F885-54AF84FEDE92}"/>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89ED3763-3791-18EB-7333-CF216B11D8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E429D3D-8B45-D72A-E7E6-D16170B1EBC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F1D3643-BFD5-BB9D-2F93-754C4E099F3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21320D-E7FF-7A86-4FAA-F1ED3F773AE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7CF09D-E988-159C-F057-A998A19EC896}"/>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8" name="Footer Placeholder 7">
            <a:extLst>
              <a:ext uri="{FF2B5EF4-FFF2-40B4-BE49-F238E27FC236}">
                <a16:creationId xmlns:a16="http://schemas.microsoft.com/office/drawing/2014/main" id="{FF38812F-507F-ED96-1837-D114AD982F1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5C638B33-1297-B9DC-B357-B618BEEAA3CE}"/>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414186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16873-C849-B69E-2553-022929B7F97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82DE84D7-1EEA-31BD-393D-09BE1EC2570C}"/>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4" name="Footer Placeholder 3">
            <a:extLst>
              <a:ext uri="{FF2B5EF4-FFF2-40B4-BE49-F238E27FC236}">
                <a16:creationId xmlns:a16="http://schemas.microsoft.com/office/drawing/2014/main" id="{5825289A-B5AC-4C32-3466-F99CD8FE50F5}"/>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4CA9F073-F52E-41F0-DE14-C1A13A85A167}"/>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3120155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79565D-0923-B2A9-0142-96E579171214}"/>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3" name="Footer Placeholder 2">
            <a:extLst>
              <a:ext uri="{FF2B5EF4-FFF2-40B4-BE49-F238E27FC236}">
                <a16:creationId xmlns:a16="http://schemas.microsoft.com/office/drawing/2014/main" id="{741D6979-AA29-2DB9-0EE1-DBE81B52D41D}"/>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BC0256FC-463A-0ED6-A57E-21394B4D865D}"/>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7670317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E3BC3-B844-7268-113D-BE623DB2844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E29A3B-5196-50EC-8BB0-2069FACC3C3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2160BFA-6797-C70E-EE4E-8A8DAB5A03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D25921-6F7D-48E3-E8AF-52A04E58BE89}"/>
              </a:ext>
            </a:extLst>
          </p:cNvPr>
          <p:cNvSpPr>
            <a:spLocks noGrp="1"/>
          </p:cNvSpPr>
          <p:nvPr>
            <p:ph type="dt" sz="half" idx="10"/>
          </p:nvPr>
        </p:nvSpPr>
        <p:spPr>
          <a:xfrm>
            <a:off x="838200" y="6356350"/>
            <a:ext cx="2743200" cy="365125"/>
          </a:xfrm>
          <a:prstGeom prst="rect">
            <a:avLst/>
          </a:prstGeom>
        </p:spPr>
        <p:txBody>
          <a:bodyPr/>
          <a:lstStyle/>
          <a:p>
            <a:fld id="{DEF5953D-26F7-4D49-AD84-4C4224623F74}" type="datetimeFigureOut">
              <a:rPr lang="en-US" smtClean="0"/>
              <a:t>1/21/25</a:t>
            </a:fld>
            <a:endParaRPr lang="en-US"/>
          </a:p>
        </p:txBody>
      </p:sp>
      <p:sp>
        <p:nvSpPr>
          <p:cNvPr id="6" name="Footer Placeholder 5">
            <a:extLst>
              <a:ext uri="{FF2B5EF4-FFF2-40B4-BE49-F238E27FC236}">
                <a16:creationId xmlns:a16="http://schemas.microsoft.com/office/drawing/2014/main" id="{160A6703-6C39-C21A-D1C1-F425923BD339}"/>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4AADA69C-72D1-6521-AC24-B81AFDCC42C3}"/>
              </a:ext>
            </a:extLst>
          </p:cNvPr>
          <p:cNvSpPr>
            <a:spLocks noGrp="1"/>
          </p:cNvSpPr>
          <p:nvPr>
            <p:ph type="sldNum" sz="quarter" idx="12"/>
          </p:nvPr>
        </p:nvSpPr>
        <p:spPr>
          <a:xfrm>
            <a:off x="8610600" y="6356350"/>
            <a:ext cx="2743200" cy="365125"/>
          </a:xfrm>
          <a:prstGeom prst="rect">
            <a:avLst/>
          </a:prstGeom>
        </p:spPr>
        <p:txBody>
          <a:bodyPr/>
          <a:lstStyle/>
          <a:p>
            <a:fld id="{1DE31460-E7C1-A042-A3B2-276E1142E9CD}" type="slidenum">
              <a:rPr lang="en-US" smtClean="0"/>
              <a:t>‹#›</a:t>
            </a:fld>
            <a:endParaRPr lang="en-US"/>
          </a:p>
        </p:txBody>
      </p:sp>
    </p:spTree>
    <p:extLst>
      <p:ext uri="{BB962C8B-B14F-4D97-AF65-F5344CB8AC3E}">
        <p14:creationId xmlns:p14="http://schemas.microsoft.com/office/powerpoint/2010/main" val="19669306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8A4223F-B4E7-C3E1-B874-087A72DE81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1098B455-2E3F-C98B-F66E-C0CF3D88C532}"/>
              </a:ext>
            </a:extLst>
          </p:cNvPr>
          <p:cNvSpPr>
            <a:spLocks noGrp="1"/>
          </p:cNvSpPr>
          <p:nvPr>
            <p:ph type="dt" sz="half" idx="2"/>
          </p:nvPr>
        </p:nvSpPr>
        <p:spPr>
          <a:xfrm>
            <a:off x="1451728" y="6209027"/>
            <a:ext cx="2129672" cy="365125"/>
          </a:xfrm>
          <a:prstGeom prst="rect">
            <a:avLst/>
          </a:prstGeom>
        </p:spPr>
        <p:txBody>
          <a:bodyPr anchor="ctr"/>
          <a:lstStyle>
            <a:lvl1pPr algn="ctr">
              <a:defRPr sz="1000" b="0" i="0">
                <a:solidFill>
                  <a:srgbClr val="00A79D"/>
                </a:solidFill>
                <a:latin typeface="+mn-lt"/>
              </a:defRPr>
            </a:lvl1pPr>
          </a:lstStyle>
          <a:p>
            <a:fld id="{DEF5953D-26F7-4D49-AD84-4C4224623F74}" type="datetimeFigureOut">
              <a:rPr lang="en-US" smtClean="0"/>
              <a:pPr/>
              <a:t>1/21/25</a:t>
            </a:fld>
            <a:endParaRPr lang="en-US" dirty="0"/>
          </a:p>
        </p:txBody>
      </p:sp>
      <p:sp>
        <p:nvSpPr>
          <p:cNvPr id="9" name="Footer Placeholder 4">
            <a:extLst>
              <a:ext uri="{FF2B5EF4-FFF2-40B4-BE49-F238E27FC236}">
                <a16:creationId xmlns:a16="http://schemas.microsoft.com/office/drawing/2014/main" id="{6F645DB8-DA1D-C4FE-5B3E-AA4144DF66E2}"/>
              </a:ext>
            </a:extLst>
          </p:cNvPr>
          <p:cNvSpPr>
            <a:spLocks noGrp="1"/>
          </p:cNvSpPr>
          <p:nvPr>
            <p:ph type="ftr" sz="quarter" idx="3"/>
          </p:nvPr>
        </p:nvSpPr>
        <p:spPr>
          <a:xfrm>
            <a:off x="4448991" y="6209027"/>
            <a:ext cx="3294017" cy="365125"/>
          </a:xfrm>
          <a:prstGeom prst="rect">
            <a:avLst/>
          </a:prstGeom>
        </p:spPr>
        <p:txBody>
          <a:bodyPr anchor="ctr"/>
          <a:lstStyle>
            <a:lvl1pPr algn="ctr">
              <a:defRPr sz="1000" b="0" i="0">
                <a:solidFill>
                  <a:srgbClr val="00A79D"/>
                </a:solidFill>
                <a:latin typeface="+mn-lt"/>
              </a:defRPr>
            </a:lvl1pPr>
          </a:lstStyle>
          <a:p>
            <a:endParaRPr lang="en-US" dirty="0"/>
          </a:p>
        </p:txBody>
      </p:sp>
      <p:sp>
        <p:nvSpPr>
          <p:cNvPr id="10" name="Slide Number Placeholder 5">
            <a:extLst>
              <a:ext uri="{FF2B5EF4-FFF2-40B4-BE49-F238E27FC236}">
                <a16:creationId xmlns:a16="http://schemas.microsoft.com/office/drawing/2014/main" id="{6801876C-9C54-726E-7075-A0E485384061}"/>
              </a:ext>
            </a:extLst>
          </p:cNvPr>
          <p:cNvSpPr>
            <a:spLocks noGrp="1"/>
          </p:cNvSpPr>
          <p:nvPr>
            <p:ph type="sldNum" sz="quarter" idx="4"/>
          </p:nvPr>
        </p:nvSpPr>
        <p:spPr>
          <a:xfrm>
            <a:off x="9145751" y="6209026"/>
            <a:ext cx="2208049" cy="365125"/>
          </a:xfrm>
          <a:prstGeom prst="rect">
            <a:avLst/>
          </a:prstGeom>
        </p:spPr>
        <p:txBody>
          <a:bodyPr anchor="ctr"/>
          <a:lstStyle>
            <a:lvl1pPr algn="r">
              <a:defRPr sz="1000" b="0" i="0">
                <a:solidFill>
                  <a:srgbClr val="00A79D"/>
                </a:solidFill>
                <a:latin typeface="+mn-lt"/>
              </a:defRPr>
            </a:lvl1pPr>
          </a:lstStyle>
          <a:p>
            <a:fld id="{1DE31460-E7C1-A042-A3B2-276E1142E9CD}" type="slidenum">
              <a:rPr lang="en-US" smtClean="0"/>
              <a:pPr/>
              <a:t>‹#›</a:t>
            </a:fld>
            <a:endParaRPr lang="en-US"/>
          </a:p>
        </p:txBody>
      </p:sp>
      <p:sp>
        <p:nvSpPr>
          <p:cNvPr id="11" name="Title Placeholder 10">
            <a:extLst>
              <a:ext uri="{FF2B5EF4-FFF2-40B4-BE49-F238E27FC236}">
                <a16:creationId xmlns:a16="http://schemas.microsoft.com/office/drawing/2014/main" id="{6C454C1A-ADA3-4595-C6CB-0E29EEA6E030}"/>
              </a:ext>
            </a:extLst>
          </p:cNvPr>
          <p:cNvSpPr>
            <a:spLocks noGrp="1"/>
          </p:cNvSpPr>
          <p:nvPr>
            <p:ph type="title"/>
          </p:nvPr>
        </p:nvSpPr>
        <p:spPr>
          <a:xfrm>
            <a:off x="838200" y="258908"/>
            <a:ext cx="6904808" cy="690677"/>
          </a:xfrm>
          <a:prstGeom prst="rect">
            <a:avLst/>
          </a:prstGeom>
        </p:spPr>
        <p:txBody>
          <a:bodyPr vert="horz" lIns="91440" tIns="45720" rIns="91440" bIns="45720" rtlCol="0" anchor="ctr">
            <a:normAutofit/>
          </a:bodyPr>
          <a:lstStyle/>
          <a:p>
            <a:r>
              <a:rPr lang="en-US"/>
              <a:t>Click to edit Master title style</a:t>
            </a:r>
            <a:endParaRPr lang="en-US" dirty="0"/>
          </a:p>
        </p:txBody>
      </p:sp>
      <p:pic>
        <p:nvPicPr>
          <p:cNvPr id="6" name="Picture 5">
            <a:extLst>
              <a:ext uri="{FF2B5EF4-FFF2-40B4-BE49-F238E27FC236}">
                <a16:creationId xmlns:a16="http://schemas.microsoft.com/office/drawing/2014/main" id="{6A4C03A7-6611-1CF3-DFDE-9BD8F925B2EF}"/>
              </a:ext>
            </a:extLst>
          </p:cNvPr>
          <p:cNvPicPr>
            <a:picLocks noChangeAspect="1"/>
          </p:cNvPicPr>
          <p:nvPr/>
        </p:nvPicPr>
        <p:blipFill>
          <a:blip r:embed="rId17"/>
          <a:stretch>
            <a:fillRect/>
          </a:stretch>
        </p:blipFill>
        <p:spPr>
          <a:xfrm>
            <a:off x="0" y="0"/>
            <a:ext cx="12192000" cy="1409125"/>
          </a:xfrm>
          <a:prstGeom prst="rect">
            <a:avLst/>
          </a:prstGeom>
        </p:spPr>
      </p:pic>
      <p:pic>
        <p:nvPicPr>
          <p:cNvPr id="12" name="Picture 11" descr="A black background with black text&#10;&#10;Description automatically generated">
            <a:extLst>
              <a:ext uri="{FF2B5EF4-FFF2-40B4-BE49-F238E27FC236}">
                <a16:creationId xmlns:a16="http://schemas.microsoft.com/office/drawing/2014/main" id="{105F108E-A1A9-ADDE-C220-2115315E63D8}"/>
              </a:ext>
            </a:extLst>
          </p:cNvPr>
          <p:cNvPicPr>
            <a:picLocks noChangeAspect="1"/>
          </p:cNvPicPr>
          <p:nvPr/>
        </p:nvPicPr>
        <p:blipFill>
          <a:blip r:embed="rId18"/>
          <a:stretch>
            <a:fillRect/>
          </a:stretch>
        </p:blipFill>
        <p:spPr>
          <a:xfrm>
            <a:off x="-12879" y="5936552"/>
            <a:ext cx="1287887" cy="902598"/>
          </a:xfrm>
          <a:prstGeom prst="rect">
            <a:avLst/>
          </a:prstGeom>
        </p:spPr>
      </p:pic>
    </p:spTree>
    <p:extLst>
      <p:ext uri="{BB962C8B-B14F-4D97-AF65-F5344CB8AC3E}">
        <p14:creationId xmlns:p14="http://schemas.microsoft.com/office/powerpoint/2010/main" val="4741428"/>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 id="2147483728" r:id="rId5"/>
    <p:sldLayoutId id="2147483729" r:id="rId6"/>
    <p:sldLayoutId id="2147483730" r:id="rId7"/>
    <p:sldLayoutId id="2147483731" r:id="rId8"/>
    <p:sldLayoutId id="2147483732" r:id="rId9"/>
    <p:sldLayoutId id="2147483733" r:id="rId10"/>
    <p:sldLayoutId id="2147483734" r:id="rId11"/>
    <p:sldLayoutId id="2147483735" r:id="rId12"/>
    <p:sldLayoutId id="2147483736" r:id="rId13"/>
    <p:sldLayoutId id="2147483737" r:id="rId14"/>
    <p:sldLayoutId id="2147483738" r:id="rId15"/>
  </p:sldLayoutIdLst>
  <p:txStyles>
    <p:titleStyle>
      <a:lvl1pPr algn="l" defTabSz="914400" rtl="0" eaLnBrk="1" latinLnBrk="0" hangingPunct="1">
        <a:lnSpc>
          <a:spcPct val="90000"/>
        </a:lnSpc>
        <a:spcBef>
          <a:spcPct val="0"/>
        </a:spcBef>
        <a:buNone/>
        <a:defRPr sz="32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15.xml"/><Relationship Id="rId4" Type="http://schemas.openxmlformats.org/officeDocument/2006/relationships/image" Target="../media/image19.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13.xml"/><Relationship Id="rId6" Type="http://schemas.openxmlformats.org/officeDocument/2006/relationships/image" Target="../media/image9.png"/><Relationship Id="rId5" Type="http://schemas.openxmlformats.org/officeDocument/2006/relationships/image" Target="../media/image12.png"/><Relationship Id="rId4" Type="http://schemas.openxmlformats.org/officeDocument/2006/relationships/image" Target="../media/image11.jpg"/></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21.jpe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image" Target="../media/image25.png"/><Relationship Id="rId5" Type="http://schemas.openxmlformats.org/officeDocument/2006/relationships/image" Target="../media/image24.jpeg"/><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13.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4D15A-C969-5A43-BD73-663D2444A3B8}"/>
              </a:ext>
            </a:extLst>
          </p:cNvPr>
          <p:cNvSpPr>
            <a:spLocks noGrp="1"/>
          </p:cNvSpPr>
          <p:nvPr>
            <p:ph type="ctrTitle"/>
          </p:nvPr>
        </p:nvSpPr>
        <p:spPr>
          <a:xfrm>
            <a:off x="5382707" y="1480580"/>
            <a:ext cx="5414247" cy="2387600"/>
          </a:xfrm>
        </p:spPr>
        <p:txBody>
          <a:bodyPr>
            <a:normAutofit fontScale="90000"/>
          </a:bodyPr>
          <a:lstStyle/>
          <a:p>
            <a:r>
              <a:rPr lang="en-US" dirty="0"/>
              <a:t>Practical High Performance Computing</a:t>
            </a:r>
            <a:br>
              <a:rPr lang="en-US" dirty="0"/>
            </a:br>
            <a:endParaRPr lang="en-US" dirty="0"/>
          </a:p>
        </p:txBody>
      </p:sp>
      <p:sp>
        <p:nvSpPr>
          <p:cNvPr id="3" name="Subtitle 2">
            <a:extLst>
              <a:ext uri="{FF2B5EF4-FFF2-40B4-BE49-F238E27FC236}">
                <a16:creationId xmlns:a16="http://schemas.microsoft.com/office/drawing/2014/main" id="{92B821DE-FF74-E14C-8F1A-0D067B3F2268}"/>
              </a:ext>
            </a:extLst>
          </p:cNvPr>
          <p:cNvSpPr>
            <a:spLocks noGrp="1"/>
          </p:cNvSpPr>
          <p:nvPr>
            <p:ph type="subTitle" idx="1"/>
          </p:nvPr>
        </p:nvSpPr>
        <p:spPr>
          <a:xfrm>
            <a:off x="4970586" y="3304636"/>
            <a:ext cx="5931876" cy="1792224"/>
          </a:xfrm>
        </p:spPr>
        <p:txBody>
          <a:bodyPr/>
          <a:lstStyle/>
          <a:p>
            <a:r>
              <a:rPr lang="en-US" dirty="0"/>
              <a:t>Dr. Chris Hill, Lauren Milechin, </a:t>
            </a:r>
          </a:p>
          <a:p>
            <a:r>
              <a:rPr lang="en-US" dirty="0"/>
              <a:t>Dr. Julie Mullen</a:t>
            </a:r>
          </a:p>
          <a:p>
            <a:r>
              <a:rPr lang="en-US" dirty="0"/>
              <a:t>January 21, 2025</a:t>
            </a:r>
          </a:p>
        </p:txBody>
      </p:sp>
    </p:spTree>
    <p:extLst>
      <p:ext uri="{BB962C8B-B14F-4D97-AF65-F5344CB8AC3E}">
        <p14:creationId xmlns:p14="http://schemas.microsoft.com/office/powerpoint/2010/main" val="33873668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4D15A-C969-5A43-BD73-663D2444A3B8}"/>
              </a:ext>
            </a:extLst>
          </p:cNvPr>
          <p:cNvSpPr>
            <a:spLocks noGrp="1"/>
          </p:cNvSpPr>
          <p:nvPr>
            <p:ph type="ctrTitle"/>
          </p:nvPr>
        </p:nvSpPr>
        <p:spPr/>
        <p:txBody>
          <a:bodyPr/>
          <a:lstStyle/>
          <a:p>
            <a:r>
              <a:rPr lang="en-US" dirty="0"/>
              <a:t>Puzzle Lab</a:t>
            </a:r>
          </a:p>
        </p:txBody>
      </p:sp>
      <p:sp>
        <p:nvSpPr>
          <p:cNvPr id="4" name="Subtitle 3">
            <a:extLst>
              <a:ext uri="{FF2B5EF4-FFF2-40B4-BE49-F238E27FC236}">
                <a16:creationId xmlns:a16="http://schemas.microsoft.com/office/drawing/2014/main" id="{A23E0360-5D53-2C63-28B5-9E310FFCE78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499041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45178D-46F0-AE3C-F339-487EC706C340}"/>
              </a:ext>
            </a:extLst>
          </p:cNvPr>
          <p:cNvSpPr>
            <a:spLocks noGrp="1"/>
          </p:cNvSpPr>
          <p:nvPr>
            <p:ph sz="quarter" idx="10"/>
          </p:nvPr>
        </p:nvSpPr>
        <p:spPr>
          <a:xfrm>
            <a:off x="633247" y="1537501"/>
            <a:ext cx="10918365" cy="3782998"/>
          </a:xfrm>
        </p:spPr>
        <p:txBody>
          <a:bodyPr/>
          <a:lstStyle/>
          <a:p>
            <a:r>
              <a:rPr lang="en-US" dirty="0"/>
              <a:t>How do you define “Shared Memory Computing”?</a:t>
            </a:r>
          </a:p>
          <a:p>
            <a:r>
              <a:rPr lang="en-US" dirty="0"/>
              <a:t>How do you define “Distributed Memory Computing”?</a:t>
            </a:r>
          </a:p>
          <a:p>
            <a:r>
              <a:rPr lang="en-US" dirty="0"/>
              <a:t>Think about how the differences might affect a software application</a:t>
            </a:r>
          </a:p>
          <a:p>
            <a:pPr lvl="1"/>
            <a:endParaRPr lang="en-US" dirty="0"/>
          </a:p>
        </p:txBody>
      </p:sp>
      <p:sp>
        <p:nvSpPr>
          <p:cNvPr id="3" name="Title 2">
            <a:extLst>
              <a:ext uri="{FF2B5EF4-FFF2-40B4-BE49-F238E27FC236}">
                <a16:creationId xmlns:a16="http://schemas.microsoft.com/office/drawing/2014/main" id="{6348647D-D10E-D772-B8FB-E27EFA992F51}"/>
              </a:ext>
            </a:extLst>
          </p:cNvPr>
          <p:cNvSpPr>
            <a:spLocks noGrp="1"/>
          </p:cNvSpPr>
          <p:nvPr>
            <p:ph type="title"/>
          </p:nvPr>
        </p:nvSpPr>
        <p:spPr/>
        <p:txBody>
          <a:bodyPr/>
          <a:lstStyle/>
          <a:p>
            <a:r>
              <a:rPr lang="en-US" dirty="0"/>
              <a:t>Before We Start</a:t>
            </a:r>
          </a:p>
        </p:txBody>
      </p:sp>
    </p:spTree>
    <p:extLst>
      <p:ext uri="{BB962C8B-B14F-4D97-AF65-F5344CB8AC3E}">
        <p14:creationId xmlns:p14="http://schemas.microsoft.com/office/powerpoint/2010/main" val="25800050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Puzzle Metrics</a:t>
            </a:r>
          </a:p>
        </p:txBody>
      </p:sp>
      <p:graphicFrame>
        <p:nvGraphicFramePr>
          <p:cNvPr id="5" name="Table 4"/>
          <p:cNvGraphicFramePr>
            <a:graphicFrameLocks noGrp="1"/>
          </p:cNvGraphicFramePr>
          <p:nvPr>
            <p:extLst>
              <p:ext uri="{D42A27DB-BD31-4B8C-83A1-F6EECF244321}">
                <p14:modId xmlns:p14="http://schemas.microsoft.com/office/powerpoint/2010/main" val="3158428503"/>
              </p:ext>
            </p:extLst>
          </p:nvPr>
        </p:nvGraphicFramePr>
        <p:xfrm>
          <a:off x="2380627" y="2331720"/>
          <a:ext cx="7430746" cy="3108960"/>
        </p:xfrm>
        <a:graphic>
          <a:graphicData uri="http://schemas.openxmlformats.org/drawingml/2006/table">
            <a:tbl>
              <a:tblPr firstRow="1" bandRow="1">
                <a:tableStyleId>{5C22544A-7EE6-4342-B048-85BDC9FD1C3A}</a:tableStyleId>
              </a:tblPr>
              <a:tblGrid>
                <a:gridCol w="3715373">
                  <a:extLst>
                    <a:ext uri="{9D8B030D-6E8A-4147-A177-3AD203B41FA5}">
                      <a16:colId xmlns:a16="http://schemas.microsoft.com/office/drawing/2014/main" val="20000"/>
                    </a:ext>
                  </a:extLst>
                </a:gridCol>
                <a:gridCol w="3715373">
                  <a:extLst>
                    <a:ext uri="{9D8B030D-6E8A-4147-A177-3AD203B41FA5}">
                      <a16:colId xmlns:a16="http://schemas.microsoft.com/office/drawing/2014/main" val="20001"/>
                    </a:ext>
                  </a:extLst>
                </a:gridCol>
              </a:tblGrid>
              <a:tr h="370840">
                <a:tc>
                  <a:txBody>
                    <a:bodyPr/>
                    <a:lstStyle/>
                    <a:p>
                      <a:r>
                        <a:rPr lang="en-US" sz="2400" dirty="0"/>
                        <a:t>Number of Workers</a:t>
                      </a:r>
                    </a:p>
                  </a:txBody>
                  <a:tcPr/>
                </a:tc>
                <a:tc>
                  <a:txBody>
                    <a:bodyPr/>
                    <a:lstStyle/>
                    <a:p>
                      <a:r>
                        <a:rPr lang="en-US" sz="2400" dirty="0"/>
                        <a:t>Shared </a:t>
                      </a:r>
                    </a:p>
                    <a:p>
                      <a:r>
                        <a:rPr lang="en-US" sz="2400" dirty="0"/>
                        <a:t>(time in </a:t>
                      </a:r>
                      <a:r>
                        <a:rPr lang="en-US" sz="2400" dirty="0" err="1"/>
                        <a:t>mins</a:t>
                      </a:r>
                      <a:r>
                        <a:rPr lang="en-US" sz="2400" dirty="0"/>
                        <a:t>)</a:t>
                      </a:r>
                    </a:p>
                  </a:txBody>
                  <a:tcPr/>
                </a:tc>
                <a:extLst>
                  <a:ext uri="{0D108BD9-81ED-4DB2-BD59-A6C34878D82A}">
                    <a16:rowId xmlns:a16="http://schemas.microsoft.com/office/drawing/2014/main" val="10000"/>
                  </a:ext>
                </a:extLst>
              </a:tr>
              <a:tr h="370840">
                <a:tc>
                  <a:txBody>
                    <a:bodyPr/>
                    <a:lstStyle/>
                    <a:p>
                      <a:pPr algn="ctr"/>
                      <a:r>
                        <a:rPr lang="en-US" sz="2400" dirty="0"/>
                        <a:t>1</a:t>
                      </a:r>
                    </a:p>
                  </a:txBody>
                  <a:tcPr/>
                </a:tc>
                <a:tc>
                  <a:txBody>
                    <a:bodyPr/>
                    <a:lstStyle/>
                    <a:p>
                      <a:pPr algn="ctr"/>
                      <a:r>
                        <a:rPr lang="en-US" sz="2400" dirty="0"/>
                        <a:t>7</a:t>
                      </a:r>
                    </a:p>
                  </a:txBody>
                  <a:tcPr/>
                </a:tc>
                <a:extLst>
                  <a:ext uri="{0D108BD9-81ED-4DB2-BD59-A6C34878D82A}">
                    <a16:rowId xmlns:a16="http://schemas.microsoft.com/office/drawing/2014/main" val="10001"/>
                  </a:ext>
                </a:extLst>
              </a:tr>
              <a:tr h="370840">
                <a:tc>
                  <a:txBody>
                    <a:bodyPr/>
                    <a:lstStyle/>
                    <a:p>
                      <a:pPr algn="ctr"/>
                      <a:r>
                        <a:rPr lang="en-US" sz="2400" dirty="0"/>
                        <a:t>2</a:t>
                      </a:r>
                    </a:p>
                  </a:txBody>
                  <a:tcPr/>
                </a:tc>
                <a:tc>
                  <a:txBody>
                    <a:bodyPr/>
                    <a:lstStyle/>
                    <a:p>
                      <a:pPr algn="ctr"/>
                      <a:endParaRPr lang="en-US" sz="2400" dirty="0"/>
                    </a:p>
                  </a:txBody>
                  <a:tcPr/>
                </a:tc>
                <a:extLst>
                  <a:ext uri="{0D108BD9-81ED-4DB2-BD59-A6C34878D82A}">
                    <a16:rowId xmlns:a16="http://schemas.microsoft.com/office/drawing/2014/main" val="10002"/>
                  </a:ext>
                </a:extLst>
              </a:tr>
              <a:tr h="370840">
                <a:tc>
                  <a:txBody>
                    <a:bodyPr/>
                    <a:lstStyle/>
                    <a:p>
                      <a:pPr algn="ctr"/>
                      <a:r>
                        <a:rPr lang="en-US" sz="2400" dirty="0"/>
                        <a:t>4</a:t>
                      </a:r>
                    </a:p>
                  </a:txBody>
                  <a:tcPr/>
                </a:tc>
                <a:tc>
                  <a:txBody>
                    <a:bodyPr/>
                    <a:lstStyle/>
                    <a:p>
                      <a:pPr algn="ctr"/>
                      <a:endParaRPr lang="en-US" sz="2400" dirty="0"/>
                    </a:p>
                  </a:txBody>
                  <a:tcPr/>
                </a:tc>
                <a:extLst>
                  <a:ext uri="{0D108BD9-81ED-4DB2-BD59-A6C34878D82A}">
                    <a16:rowId xmlns:a16="http://schemas.microsoft.com/office/drawing/2014/main" val="10003"/>
                  </a:ext>
                </a:extLst>
              </a:tr>
              <a:tr h="370840">
                <a:tc>
                  <a:txBody>
                    <a:bodyPr/>
                    <a:lstStyle/>
                    <a:p>
                      <a:pPr algn="ctr"/>
                      <a:r>
                        <a:rPr lang="en-US" sz="2400" dirty="0"/>
                        <a:t>8</a:t>
                      </a:r>
                    </a:p>
                  </a:txBody>
                  <a:tcPr/>
                </a:tc>
                <a:tc>
                  <a:txBody>
                    <a:bodyPr/>
                    <a:lstStyle/>
                    <a:p>
                      <a:pPr algn="ctr"/>
                      <a:endParaRPr lang="en-US" sz="2400" dirty="0"/>
                    </a:p>
                  </a:txBody>
                  <a:tcPr/>
                </a:tc>
                <a:extLst>
                  <a:ext uri="{0D108BD9-81ED-4DB2-BD59-A6C34878D82A}">
                    <a16:rowId xmlns:a16="http://schemas.microsoft.com/office/drawing/2014/main" val="3319249387"/>
                  </a:ext>
                </a:extLst>
              </a:tr>
              <a:tr h="370840">
                <a:tc>
                  <a:txBody>
                    <a:bodyPr/>
                    <a:lstStyle/>
                    <a:p>
                      <a:pPr algn="ctr"/>
                      <a:r>
                        <a:rPr lang="en-US" sz="2400" dirty="0"/>
                        <a:t>16</a:t>
                      </a:r>
                    </a:p>
                  </a:txBody>
                  <a:tcPr/>
                </a:tc>
                <a:tc>
                  <a:txBody>
                    <a:bodyPr/>
                    <a:lstStyle/>
                    <a:p>
                      <a:pPr algn="ctr"/>
                      <a:endParaRPr lang="en-US" sz="2400" dirty="0"/>
                    </a:p>
                  </a:txBody>
                  <a:tcPr/>
                </a:tc>
                <a:extLst>
                  <a:ext uri="{0D108BD9-81ED-4DB2-BD59-A6C34878D82A}">
                    <a16:rowId xmlns:a16="http://schemas.microsoft.com/office/drawing/2014/main" val="1925387686"/>
                  </a:ext>
                </a:extLst>
              </a:tr>
            </a:tbl>
          </a:graphicData>
        </a:graphic>
      </p:graphicFrame>
    </p:spTree>
    <p:extLst>
      <p:ext uri="{BB962C8B-B14F-4D97-AF65-F5344CB8AC3E}">
        <p14:creationId xmlns:p14="http://schemas.microsoft.com/office/powerpoint/2010/main" val="10715090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2520332" y="1655076"/>
            <a:ext cx="7151335" cy="4124401"/>
          </a:xfrm>
        </p:spPr>
        <p:txBody>
          <a:bodyPr>
            <a:normAutofit/>
          </a:bodyPr>
          <a:lstStyle/>
          <a:p>
            <a:pPr lvl="0"/>
            <a:r>
              <a:rPr lang="en-US" dirty="0"/>
              <a:t>Think about the number of people in your group</a:t>
            </a:r>
          </a:p>
          <a:p>
            <a:pPr lvl="1"/>
            <a:r>
              <a:rPr lang="en-US" dirty="0"/>
              <a:t>How would fewer people have impacted your task and progress?</a:t>
            </a:r>
          </a:p>
          <a:p>
            <a:pPr lvl="1"/>
            <a:r>
              <a:rPr lang="en-US" dirty="0"/>
              <a:t>How would more people have impacted your task and progress?</a:t>
            </a:r>
          </a:p>
          <a:p>
            <a:r>
              <a:rPr lang="en-US" dirty="0"/>
              <a:t>What worked really well?</a:t>
            </a:r>
          </a:p>
          <a:p>
            <a:r>
              <a:rPr lang="en-US" dirty="0"/>
              <a:t>What challenges did you face?</a:t>
            </a:r>
          </a:p>
          <a:p>
            <a:r>
              <a:rPr lang="en-US" dirty="0"/>
              <a:t>Did everyone have work to do?</a:t>
            </a:r>
          </a:p>
          <a:p>
            <a:pPr lvl="0"/>
            <a:endParaRPr lang="en-US" dirty="0"/>
          </a:p>
        </p:txBody>
      </p:sp>
      <p:sp>
        <p:nvSpPr>
          <p:cNvPr id="3" name="Title 2"/>
          <p:cNvSpPr>
            <a:spLocks noGrp="1"/>
          </p:cNvSpPr>
          <p:nvPr>
            <p:ph type="title"/>
          </p:nvPr>
        </p:nvSpPr>
        <p:spPr/>
        <p:txBody>
          <a:bodyPr>
            <a:normAutofit fontScale="90000"/>
          </a:bodyPr>
          <a:lstStyle/>
          <a:p>
            <a:r>
              <a:rPr lang="en-US" dirty="0"/>
              <a:t>Shared Memory Discussion Questions</a:t>
            </a:r>
          </a:p>
        </p:txBody>
      </p:sp>
    </p:spTree>
    <p:extLst>
      <p:ext uri="{BB962C8B-B14F-4D97-AF65-F5344CB8AC3E}">
        <p14:creationId xmlns:p14="http://schemas.microsoft.com/office/powerpoint/2010/main" val="12046977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8" name="Group 177"/>
          <p:cNvGrpSpPr/>
          <p:nvPr/>
        </p:nvGrpSpPr>
        <p:grpSpPr>
          <a:xfrm>
            <a:off x="2057400" y="2057400"/>
            <a:ext cx="3429000" cy="914400"/>
            <a:chOff x="609600" y="3352800"/>
            <a:chExt cx="5486400" cy="1371600"/>
          </a:xfrm>
        </p:grpSpPr>
        <p:sp>
          <p:nvSpPr>
            <p:cNvPr id="102" name="Rectangle 9"/>
            <p:cNvSpPr>
              <a:spLocks noChangeArrowheads="1"/>
            </p:cNvSpPr>
            <p:nvPr/>
          </p:nvSpPr>
          <p:spPr bwMode="auto">
            <a:xfrm>
              <a:off x="12954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3" name="Rectangle 10"/>
            <p:cNvSpPr>
              <a:spLocks noChangeArrowheads="1"/>
            </p:cNvSpPr>
            <p:nvPr/>
          </p:nvSpPr>
          <p:spPr bwMode="auto">
            <a:xfrm>
              <a:off x="12954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4" name="Rectangle 13"/>
            <p:cNvSpPr>
              <a:spLocks noChangeArrowheads="1"/>
            </p:cNvSpPr>
            <p:nvPr/>
          </p:nvSpPr>
          <p:spPr bwMode="auto">
            <a:xfrm>
              <a:off x="15240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5" name="Rectangle 14"/>
            <p:cNvSpPr>
              <a:spLocks noChangeArrowheads="1"/>
            </p:cNvSpPr>
            <p:nvPr/>
          </p:nvSpPr>
          <p:spPr bwMode="auto">
            <a:xfrm>
              <a:off x="15240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6" name="Rectangle 17"/>
            <p:cNvSpPr>
              <a:spLocks noChangeArrowheads="1"/>
            </p:cNvSpPr>
            <p:nvPr/>
          </p:nvSpPr>
          <p:spPr bwMode="auto">
            <a:xfrm>
              <a:off x="17526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7" name="Rectangle 18"/>
            <p:cNvSpPr>
              <a:spLocks noChangeArrowheads="1"/>
            </p:cNvSpPr>
            <p:nvPr/>
          </p:nvSpPr>
          <p:spPr bwMode="auto">
            <a:xfrm>
              <a:off x="17526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 name="Rectangle 21"/>
            <p:cNvSpPr>
              <a:spLocks noChangeArrowheads="1"/>
            </p:cNvSpPr>
            <p:nvPr/>
          </p:nvSpPr>
          <p:spPr bwMode="auto">
            <a:xfrm>
              <a:off x="26670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 name="Rectangle 22"/>
            <p:cNvSpPr>
              <a:spLocks noChangeArrowheads="1"/>
            </p:cNvSpPr>
            <p:nvPr/>
          </p:nvSpPr>
          <p:spPr bwMode="auto">
            <a:xfrm>
              <a:off x="26670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 name="Rectangle 25"/>
            <p:cNvSpPr>
              <a:spLocks noChangeArrowheads="1"/>
            </p:cNvSpPr>
            <p:nvPr/>
          </p:nvSpPr>
          <p:spPr bwMode="auto">
            <a:xfrm>
              <a:off x="28956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 name="Rectangle 26"/>
            <p:cNvSpPr>
              <a:spLocks noChangeArrowheads="1"/>
            </p:cNvSpPr>
            <p:nvPr/>
          </p:nvSpPr>
          <p:spPr bwMode="auto">
            <a:xfrm>
              <a:off x="28956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 name="Rectangle 29"/>
            <p:cNvSpPr>
              <a:spLocks noChangeArrowheads="1"/>
            </p:cNvSpPr>
            <p:nvPr/>
          </p:nvSpPr>
          <p:spPr bwMode="auto">
            <a:xfrm>
              <a:off x="31242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 name="Rectangle 30"/>
            <p:cNvSpPr>
              <a:spLocks noChangeArrowheads="1"/>
            </p:cNvSpPr>
            <p:nvPr/>
          </p:nvSpPr>
          <p:spPr bwMode="auto">
            <a:xfrm>
              <a:off x="31242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6" name="Group 5"/>
            <p:cNvGrpSpPr/>
            <p:nvPr/>
          </p:nvGrpSpPr>
          <p:grpSpPr>
            <a:xfrm>
              <a:off x="5410200" y="3352800"/>
              <a:ext cx="685800" cy="457200"/>
              <a:chOff x="2971800" y="4267200"/>
              <a:chExt cx="685800" cy="457200"/>
            </a:xfrm>
            <a:solidFill>
              <a:srgbClr val="F81809">
                <a:alpha val="91000"/>
              </a:srgbClr>
            </a:solidFill>
          </p:grpSpPr>
          <p:sp>
            <p:nvSpPr>
              <p:cNvPr id="114"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5"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116" name="Group 115"/>
              <p:cNvGrpSpPr/>
              <p:nvPr/>
            </p:nvGrpSpPr>
            <p:grpSpPr>
              <a:xfrm>
                <a:off x="3200400" y="4267200"/>
                <a:ext cx="457200" cy="457200"/>
                <a:chOff x="3200400" y="4267200"/>
                <a:chExt cx="457200" cy="457200"/>
              </a:xfrm>
              <a:grpFill/>
            </p:grpSpPr>
            <p:sp>
              <p:nvSpPr>
                <p:cNvPr id="117"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8"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9"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0"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15" name="Group 14"/>
            <p:cNvGrpSpPr/>
            <p:nvPr/>
          </p:nvGrpSpPr>
          <p:grpSpPr>
            <a:xfrm>
              <a:off x="4724400" y="3352800"/>
              <a:ext cx="685800" cy="457200"/>
              <a:chOff x="2971800" y="4267200"/>
              <a:chExt cx="685800" cy="457200"/>
            </a:xfrm>
            <a:solidFill>
              <a:srgbClr val="F81809">
                <a:alpha val="91000"/>
              </a:srgbClr>
            </a:solidFill>
          </p:grpSpPr>
          <p:sp>
            <p:nvSpPr>
              <p:cNvPr id="95"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6"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97" name="Group 96"/>
              <p:cNvGrpSpPr/>
              <p:nvPr/>
            </p:nvGrpSpPr>
            <p:grpSpPr>
              <a:xfrm>
                <a:off x="3200400" y="4267200"/>
                <a:ext cx="457200" cy="457200"/>
                <a:chOff x="3200400" y="4267200"/>
                <a:chExt cx="457200" cy="457200"/>
              </a:xfrm>
              <a:grpFill/>
            </p:grpSpPr>
            <p:sp>
              <p:nvSpPr>
                <p:cNvPr id="98"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9"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0"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1"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16" name="Group 15"/>
            <p:cNvGrpSpPr/>
            <p:nvPr/>
          </p:nvGrpSpPr>
          <p:grpSpPr>
            <a:xfrm>
              <a:off x="4724400" y="3810000"/>
              <a:ext cx="685800" cy="457200"/>
              <a:chOff x="2971800" y="4267200"/>
              <a:chExt cx="685800" cy="457200"/>
            </a:xfrm>
            <a:solidFill>
              <a:srgbClr val="F81809">
                <a:alpha val="91000"/>
              </a:srgbClr>
            </a:solidFill>
          </p:grpSpPr>
          <p:sp>
            <p:nvSpPr>
              <p:cNvPr id="88"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9"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90" name="Group 89"/>
              <p:cNvGrpSpPr/>
              <p:nvPr/>
            </p:nvGrpSpPr>
            <p:grpSpPr>
              <a:xfrm>
                <a:off x="3200400" y="4267200"/>
                <a:ext cx="457200" cy="457200"/>
                <a:chOff x="3200400" y="4267200"/>
                <a:chExt cx="457200" cy="457200"/>
              </a:xfrm>
              <a:grpFill/>
            </p:grpSpPr>
            <p:sp>
              <p:nvSpPr>
                <p:cNvPr id="91"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2"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3"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94"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17" name="Group 16"/>
            <p:cNvGrpSpPr/>
            <p:nvPr/>
          </p:nvGrpSpPr>
          <p:grpSpPr>
            <a:xfrm>
              <a:off x="5410200" y="3810000"/>
              <a:ext cx="685800" cy="457200"/>
              <a:chOff x="2971800" y="4267200"/>
              <a:chExt cx="685800" cy="457200"/>
            </a:xfrm>
            <a:solidFill>
              <a:srgbClr val="F81809">
                <a:alpha val="91000"/>
              </a:srgbClr>
            </a:solidFill>
          </p:grpSpPr>
          <p:sp>
            <p:nvSpPr>
              <p:cNvPr id="81"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2"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83" name="Group 82"/>
              <p:cNvGrpSpPr/>
              <p:nvPr/>
            </p:nvGrpSpPr>
            <p:grpSpPr>
              <a:xfrm>
                <a:off x="3200400" y="4267200"/>
                <a:ext cx="457200" cy="457200"/>
                <a:chOff x="3200400" y="4267200"/>
                <a:chExt cx="457200" cy="457200"/>
              </a:xfrm>
              <a:grpFill/>
            </p:grpSpPr>
            <p:sp>
              <p:nvSpPr>
                <p:cNvPr id="84"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5"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6"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7"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7" name="Group 6"/>
            <p:cNvGrpSpPr/>
            <p:nvPr/>
          </p:nvGrpSpPr>
          <p:grpSpPr>
            <a:xfrm>
              <a:off x="3352800" y="3810000"/>
              <a:ext cx="685800" cy="457200"/>
              <a:chOff x="3657600" y="4267200"/>
              <a:chExt cx="685800" cy="457200"/>
            </a:xfrm>
            <a:solidFill>
              <a:srgbClr val="FF6600">
                <a:alpha val="90000"/>
              </a:srgbClr>
            </a:solidFill>
          </p:grpSpPr>
          <p:sp>
            <p:nvSpPr>
              <p:cNvPr id="108"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09"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0"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1"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2"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13"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18" name="Group 17"/>
            <p:cNvGrpSpPr/>
            <p:nvPr/>
          </p:nvGrpSpPr>
          <p:grpSpPr>
            <a:xfrm>
              <a:off x="3352800" y="3352800"/>
              <a:ext cx="685800" cy="457200"/>
              <a:chOff x="3657600" y="4267200"/>
              <a:chExt cx="685800" cy="457200"/>
            </a:xfrm>
            <a:solidFill>
              <a:srgbClr val="FF6600">
                <a:alpha val="90000"/>
              </a:srgbClr>
            </a:solidFill>
          </p:grpSpPr>
          <p:sp>
            <p:nvSpPr>
              <p:cNvPr id="75"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6"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7"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8"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9"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80"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19" name="Group 18"/>
            <p:cNvGrpSpPr/>
            <p:nvPr/>
          </p:nvGrpSpPr>
          <p:grpSpPr>
            <a:xfrm>
              <a:off x="4038600" y="3810000"/>
              <a:ext cx="685800" cy="457200"/>
              <a:chOff x="3657600" y="4267200"/>
              <a:chExt cx="685800" cy="457200"/>
            </a:xfrm>
            <a:solidFill>
              <a:srgbClr val="FF6600">
                <a:alpha val="90000"/>
              </a:srgbClr>
            </a:solidFill>
          </p:grpSpPr>
          <p:sp>
            <p:nvSpPr>
              <p:cNvPr id="69"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0"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1"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2"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3"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74"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20" name="Group 19"/>
            <p:cNvGrpSpPr/>
            <p:nvPr/>
          </p:nvGrpSpPr>
          <p:grpSpPr>
            <a:xfrm>
              <a:off x="4038600" y="3352800"/>
              <a:ext cx="685800" cy="457200"/>
              <a:chOff x="3657600" y="4267200"/>
              <a:chExt cx="685800" cy="457200"/>
            </a:xfrm>
            <a:solidFill>
              <a:srgbClr val="FF6600">
                <a:alpha val="90000"/>
              </a:srgbClr>
            </a:solidFill>
          </p:grpSpPr>
          <p:sp>
            <p:nvSpPr>
              <p:cNvPr id="63"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4"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5"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6"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7"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8"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sp>
          <p:nvSpPr>
            <p:cNvPr id="57" name="Rectangle 9"/>
            <p:cNvSpPr>
              <a:spLocks noChangeArrowheads="1"/>
            </p:cNvSpPr>
            <p:nvPr/>
          </p:nvSpPr>
          <p:spPr bwMode="auto">
            <a:xfrm>
              <a:off x="6096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8" name="Rectangle 10"/>
            <p:cNvSpPr>
              <a:spLocks noChangeArrowheads="1"/>
            </p:cNvSpPr>
            <p:nvPr/>
          </p:nvSpPr>
          <p:spPr bwMode="auto">
            <a:xfrm>
              <a:off x="6096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 name="Rectangle 13"/>
            <p:cNvSpPr>
              <a:spLocks noChangeArrowheads="1"/>
            </p:cNvSpPr>
            <p:nvPr/>
          </p:nvSpPr>
          <p:spPr bwMode="auto">
            <a:xfrm>
              <a:off x="8382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 name="Rectangle 14"/>
            <p:cNvSpPr>
              <a:spLocks noChangeArrowheads="1"/>
            </p:cNvSpPr>
            <p:nvPr/>
          </p:nvSpPr>
          <p:spPr bwMode="auto">
            <a:xfrm>
              <a:off x="8382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 name="Rectangle 17"/>
            <p:cNvSpPr>
              <a:spLocks noChangeArrowheads="1"/>
            </p:cNvSpPr>
            <p:nvPr/>
          </p:nvSpPr>
          <p:spPr bwMode="auto">
            <a:xfrm>
              <a:off x="1066800" y="3810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 name="Rectangle 18"/>
            <p:cNvSpPr>
              <a:spLocks noChangeArrowheads="1"/>
            </p:cNvSpPr>
            <p:nvPr/>
          </p:nvSpPr>
          <p:spPr bwMode="auto">
            <a:xfrm>
              <a:off x="1066800" y="40386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1" name="Rectangle 9"/>
            <p:cNvSpPr>
              <a:spLocks noChangeArrowheads="1"/>
            </p:cNvSpPr>
            <p:nvPr/>
          </p:nvSpPr>
          <p:spPr bwMode="auto">
            <a:xfrm>
              <a:off x="12954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2" name="Rectangle 10"/>
            <p:cNvSpPr>
              <a:spLocks noChangeArrowheads="1"/>
            </p:cNvSpPr>
            <p:nvPr/>
          </p:nvSpPr>
          <p:spPr bwMode="auto">
            <a:xfrm>
              <a:off x="12954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 name="Rectangle 13"/>
            <p:cNvSpPr>
              <a:spLocks noChangeArrowheads="1"/>
            </p:cNvSpPr>
            <p:nvPr/>
          </p:nvSpPr>
          <p:spPr bwMode="auto">
            <a:xfrm>
              <a:off x="15240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 name="Rectangle 14"/>
            <p:cNvSpPr>
              <a:spLocks noChangeArrowheads="1"/>
            </p:cNvSpPr>
            <p:nvPr/>
          </p:nvSpPr>
          <p:spPr bwMode="auto">
            <a:xfrm>
              <a:off x="15240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 name="Rectangle 17"/>
            <p:cNvSpPr>
              <a:spLocks noChangeArrowheads="1"/>
            </p:cNvSpPr>
            <p:nvPr/>
          </p:nvSpPr>
          <p:spPr bwMode="auto">
            <a:xfrm>
              <a:off x="17526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 name="Rectangle 18"/>
            <p:cNvSpPr>
              <a:spLocks noChangeArrowheads="1"/>
            </p:cNvSpPr>
            <p:nvPr/>
          </p:nvSpPr>
          <p:spPr bwMode="auto">
            <a:xfrm>
              <a:off x="17526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 name="Rectangle 9"/>
            <p:cNvSpPr>
              <a:spLocks noChangeArrowheads="1"/>
            </p:cNvSpPr>
            <p:nvPr/>
          </p:nvSpPr>
          <p:spPr bwMode="auto">
            <a:xfrm>
              <a:off x="6096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 name="Rectangle 10"/>
            <p:cNvSpPr>
              <a:spLocks noChangeArrowheads="1"/>
            </p:cNvSpPr>
            <p:nvPr/>
          </p:nvSpPr>
          <p:spPr bwMode="auto">
            <a:xfrm>
              <a:off x="6096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7" name="Rectangle 13"/>
            <p:cNvSpPr>
              <a:spLocks noChangeArrowheads="1"/>
            </p:cNvSpPr>
            <p:nvPr/>
          </p:nvSpPr>
          <p:spPr bwMode="auto">
            <a:xfrm>
              <a:off x="8382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8" name="Rectangle 14"/>
            <p:cNvSpPr>
              <a:spLocks noChangeArrowheads="1"/>
            </p:cNvSpPr>
            <p:nvPr/>
          </p:nvSpPr>
          <p:spPr bwMode="auto">
            <a:xfrm>
              <a:off x="8382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 name="Rectangle 17"/>
            <p:cNvSpPr>
              <a:spLocks noChangeArrowheads="1"/>
            </p:cNvSpPr>
            <p:nvPr/>
          </p:nvSpPr>
          <p:spPr bwMode="auto">
            <a:xfrm>
              <a:off x="1066800" y="33528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0" name="Rectangle 18"/>
            <p:cNvSpPr>
              <a:spLocks noChangeArrowheads="1"/>
            </p:cNvSpPr>
            <p:nvPr/>
          </p:nvSpPr>
          <p:spPr bwMode="auto">
            <a:xfrm>
              <a:off x="1066800" y="3581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9" name="Rectangle 21"/>
            <p:cNvSpPr>
              <a:spLocks noChangeArrowheads="1"/>
            </p:cNvSpPr>
            <p:nvPr/>
          </p:nvSpPr>
          <p:spPr bwMode="auto">
            <a:xfrm>
              <a:off x="19812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0" name="Rectangle 22"/>
            <p:cNvSpPr>
              <a:spLocks noChangeArrowheads="1"/>
            </p:cNvSpPr>
            <p:nvPr/>
          </p:nvSpPr>
          <p:spPr bwMode="auto">
            <a:xfrm>
              <a:off x="19812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 name="Rectangle 25"/>
            <p:cNvSpPr>
              <a:spLocks noChangeArrowheads="1"/>
            </p:cNvSpPr>
            <p:nvPr/>
          </p:nvSpPr>
          <p:spPr bwMode="auto">
            <a:xfrm>
              <a:off x="22098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2" name="Rectangle 26"/>
            <p:cNvSpPr>
              <a:spLocks noChangeArrowheads="1"/>
            </p:cNvSpPr>
            <p:nvPr/>
          </p:nvSpPr>
          <p:spPr bwMode="auto">
            <a:xfrm>
              <a:off x="22098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3" name="Rectangle 29"/>
            <p:cNvSpPr>
              <a:spLocks noChangeArrowheads="1"/>
            </p:cNvSpPr>
            <p:nvPr/>
          </p:nvSpPr>
          <p:spPr bwMode="auto">
            <a:xfrm>
              <a:off x="2438400" y="3810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4" name="Rectangle 30"/>
            <p:cNvSpPr>
              <a:spLocks noChangeArrowheads="1"/>
            </p:cNvSpPr>
            <p:nvPr/>
          </p:nvSpPr>
          <p:spPr bwMode="auto">
            <a:xfrm>
              <a:off x="2438400" y="40386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 name="Rectangle 21"/>
            <p:cNvSpPr>
              <a:spLocks noChangeArrowheads="1"/>
            </p:cNvSpPr>
            <p:nvPr/>
          </p:nvSpPr>
          <p:spPr bwMode="auto">
            <a:xfrm>
              <a:off x="26670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4" name="Rectangle 22"/>
            <p:cNvSpPr>
              <a:spLocks noChangeArrowheads="1"/>
            </p:cNvSpPr>
            <p:nvPr/>
          </p:nvSpPr>
          <p:spPr bwMode="auto">
            <a:xfrm>
              <a:off x="26670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5" name="Rectangle 25"/>
            <p:cNvSpPr>
              <a:spLocks noChangeArrowheads="1"/>
            </p:cNvSpPr>
            <p:nvPr/>
          </p:nvSpPr>
          <p:spPr bwMode="auto">
            <a:xfrm>
              <a:off x="28956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6" name="Rectangle 26"/>
            <p:cNvSpPr>
              <a:spLocks noChangeArrowheads="1"/>
            </p:cNvSpPr>
            <p:nvPr/>
          </p:nvSpPr>
          <p:spPr bwMode="auto">
            <a:xfrm>
              <a:off x="28956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7" name="Rectangle 29"/>
            <p:cNvSpPr>
              <a:spLocks noChangeArrowheads="1"/>
            </p:cNvSpPr>
            <p:nvPr/>
          </p:nvSpPr>
          <p:spPr bwMode="auto">
            <a:xfrm>
              <a:off x="31242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8" name="Rectangle 30"/>
            <p:cNvSpPr>
              <a:spLocks noChangeArrowheads="1"/>
            </p:cNvSpPr>
            <p:nvPr/>
          </p:nvSpPr>
          <p:spPr bwMode="auto">
            <a:xfrm>
              <a:off x="31242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 name="Rectangle 21"/>
            <p:cNvSpPr>
              <a:spLocks noChangeArrowheads="1"/>
            </p:cNvSpPr>
            <p:nvPr/>
          </p:nvSpPr>
          <p:spPr bwMode="auto">
            <a:xfrm>
              <a:off x="19812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 name="Rectangle 22"/>
            <p:cNvSpPr>
              <a:spLocks noChangeArrowheads="1"/>
            </p:cNvSpPr>
            <p:nvPr/>
          </p:nvSpPr>
          <p:spPr bwMode="auto">
            <a:xfrm>
              <a:off x="19812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 name="Rectangle 25"/>
            <p:cNvSpPr>
              <a:spLocks noChangeArrowheads="1"/>
            </p:cNvSpPr>
            <p:nvPr/>
          </p:nvSpPr>
          <p:spPr bwMode="auto">
            <a:xfrm>
              <a:off x="22098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 name="Rectangle 26"/>
            <p:cNvSpPr>
              <a:spLocks noChangeArrowheads="1"/>
            </p:cNvSpPr>
            <p:nvPr/>
          </p:nvSpPr>
          <p:spPr bwMode="auto">
            <a:xfrm>
              <a:off x="22098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 name="Rectangle 29"/>
            <p:cNvSpPr>
              <a:spLocks noChangeArrowheads="1"/>
            </p:cNvSpPr>
            <p:nvPr/>
          </p:nvSpPr>
          <p:spPr bwMode="auto">
            <a:xfrm>
              <a:off x="2438400" y="33528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 name="Rectangle 30"/>
            <p:cNvSpPr>
              <a:spLocks noChangeArrowheads="1"/>
            </p:cNvSpPr>
            <p:nvPr/>
          </p:nvSpPr>
          <p:spPr bwMode="auto">
            <a:xfrm>
              <a:off x="2438400" y="3581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177" name="Group 176"/>
            <p:cNvGrpSpPr/>
            <p:nvPr/>
          </p:nvGrpSpPr>
          <p:grpSpPr>
            <a:xfrm>
              <a:off x="609600" y="4267200"/>
              <a:ext cx="5486400" cy="457200"/>
              <a:chOff x="762000" y="3962400"/>
              <a:chExt cx="5486400" cy="457200"/>
            </a:xfrm>
          </p:grpSpPr>
          <p:sp>
            <p:nvSpPr>
              <p:cNvPr id="123" name="Rectangle 9"/>
              <p:cNvSpPr>
                <a:spLocks noChangeArrowheads="1"/>
              </p:cNvSpPr>
              <p:nvPr/>
            </p:nvSpPr>
            <p:spPr bwMode="auto">
              <a:xfrm>
                <a:off x="14478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4" name="Rectangle 10"/>
              <p:cNvSpPr>
                <a:spLocks noChangeArrowheads="1"/>
              </p:cNvSpPr>
              <p:nvPr/>
            </p:nvSpPr>
            <p:spPr bwMode="auto">
              <a:xfrm>
                <a:off x="14478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5" name="Rectangle 13"/>
              <p:cNvSpPr>
                <a:spLocks noChangeArrowheads="1"/>
              </p:cNvSpPr>
              <p:nvPr/>
            </p:nvSpPr>
            <p:spPr bwMode="auto">
              <a:xfrm>
                <a:off x="16764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6" name="Rectangle 14"/>
              <p:cNvSpPr>
                <a:spLocks noChangeArrowheads="1"/>
              </p:cNvSpPr>
              <p:nvPr/>
            </p:nvSpPr>
            <p:spPr bwMode="auto">
              <a:xfrm>
                <a:off x="16764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7" name="Rectangle 17"/>
              <p:cNvSpPr>
                <a:spLocks noChangeArrowheads="1"/>
              </p:cNvSpPr>
              <p:nvPr/>
            </p:nvSpPr>
            <p:spPr bwMode="auto">
              <a:xfrm>
                <a:off x="19050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8" name="Rectangle 18"/>
              <p:cNvSpPr>
                <a:spLocks noChangeArrowheads="1"/>
              </p:cNvSpPr>
              <p:nvPr/>
            </p:nvSpPr>
            <p:spPr bwMode="auto">
              <a:xfrm>
                <a:off x="19050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29" name="Rectangle 21"/>
              <p:cNvSpPr>
                <a:spLocks noChangeArrowheads="1"/>
              </p:cNvSpPr>
              <p:nvPr/>
            </p:nvSpPr>
            <p:spPr bwMode="auto">
              <a:xfrm>
                <a:off x="28194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0" name="Rectangle 22"/>
              <p:cNvSpPr>
                <a:spLocks noChangeArrowheads="1"/>
              </p:cNvSpPr>
              <p:nvPr/>
            </p:nvSpPr>
            <p:spPr bwMode="auto">
              <a:xfrm>
                <a:off x="28194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1" name="Rectangle 25"/>
              <p:cNvSpPr>
                <a:spLocks noChangeArrowheads="1"/>
              </p:cNvSpPr>
              <p:nvPr/>
            </p:nvSpPr>
            <p:spPr bwMode="auto">
              <a:xfrm>
                <a:off x="30480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2" name="Rectangle 26"/>
              <p:cNvSpPr>
                <a:spLocks noChangeArrowheads="1"/>
              </p:cNvSpPr>
              <p:nvPr/>
            </p:nvSpPr>
            <p:spPr bwMode="auto">
              <a:xfrm>
                <a:off x="30480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3" name="Rectangle 29"/>
              <p:cNvSpPr>
                <a:spLocks noChangeArrowheads="1"/>
              </p:cNvSpPr>
              <p:nvPr/>
            </p:nvSpPr>
            <p:spPr bwMode="auto">
              <a:xfrm>
                <a:off x="32766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4" name="Rectangle 30"/>
              <p:cNvSpPr>
                <a:spLocks noChangeArrowheads="1"/>
              </p:cNvSpPr>
              <p:nvPr/>
            </p:nvSpPr>
            <p:spPr bwMode="auto">
              <a:xfrm>
                <a:off x="32766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135" name="Group 134"/>
              <p:cNvGrpSpPr/>
              <p:nvPr/>
            </p:nvGrpSpPr>
            <p:grpSpPr>
              <a:xfrm>
                <a:off x="4876800" y="3962400"/>
                <a:ext cx="685800" cy="457200"/>
                <a:chOff x="2971800" y="4267200"/>
                <a:chExt cx="685800" cy="457200"/>
              </a:xfrm>
              <a:solidFill>
                <a:srgbClr val="F81809">
                  <a:alpha val="91000"/>
                </a:srgbClr>
              </a:solidFill>
            </p:grpSpPr>
            <p:sp>
              <p:nvSpPr>
                <p:cNvPr id="136"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37"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138" name="Group 137"/>
                <p:cNvGrpSpPr/>
                <p:nvPr/>
              </p:nvGrpSpPr>
              <p:grpSpPr>
                <a:xfrm>
                  <a:off x="3200400" y="4267200"/>
                  <a:ext cx="457200" cy="457200"/>
                  <a:chOff x="3200400" y="4267200"/>
                  <a:chExt cx="457200" cy="457200"/>
                </a:xfrm>
                <a:grpFill/>
              </p:grpSpPr>
              <p:sp>
                <p:nvSpPr>
                  <p:cNvPr id="139"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0"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1"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2"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143" name="Group 142"/>
              <p:cNvGrpSpPr/>
              <p:nvPr/>
            </p:nvGrpSpPr>
            <p:grpSpPr>
              <a:xfrm>
                <a:off x="5562600" y="3962400"/>
                <a:ext cx="685800" cy="457200"/>
                <a:chOff x="2971800" y="4267200"/>
                <a:chExt cx="685800" cy="457200"/>
              </a:xfrm>
              <a:solidFill>
                <a:srgbClr val="F81809">
                  <a:alpha val="91000"/>
                </a:srgbClr>
              </a:solidFill>
            </p:grpSpPr>
            <p:sp>
              <p:nvSpPr>
                <p:cNvPr id="144" name="Rectangle 7"/>
                <p:cNvSpPr>
                  <a:spLocks noChangeArrowheads="1"/>
                </p:cNvSpPr>
                <p:nvPr/>
              </p:nvSpPr>
              <p:spPr bwMode="auto">
                <a:xfrm>
                  <a:off x="2971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5" name="Rectangle 8"/>
                <p:cNvSpPr>
                  <a:spLocks noChangeArrowheads="1"/>
                </p:cNvSpPr>
                <p:nvPr/>
              </p:nvSpPr>
              <p:spPr bwMode="auto">
                <a:xfrm>
                  <a:off x="2971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146" name="Group 145"/>
                <p:cNvGrpSpPr/>
                <p:nvPr/>
              </p:nvGrpSpPr>
              <p:grpSpPr>
                <a:xfrm>
                  <a:off x="3200400" y="4267200"/>
                  <a:ext cx="457200" cy="457200"/>
                  <a:chOff x="3200400" y="4267200"/>
                  <a:chExt cx="457200" cy="457200"/>
                </a:xfrm>
                <a:grpFill/>
              </p:grpSpPr>
              <p:sp>
                <p:nvSpPr>
                  <p:cNvPr id="147" name="Rectangle 11"/>
                  <p:cNvSpPr>
                    <a:spLocks noChangeArrowheads="1"/>
                  </p:cNvSpPr>
                  <p:nvPr/>
                </p:nvSpPr>
                <p:spPr bwMode="auto">
                  <a:xfrm>
                    <a:off x="32004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8" name="Rectangle 12"/>
                  <p:cNvSpPr>
                    <a:spLocks noChangeArrowheads="1"/>
                  </p:cNvSpPr>
                  <p:nvPr/>
                </p:nvSpPr>
                <p:spPr bwMode="auto">
                  <a:xfrm>
                    <a:off x="32004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49" name="Rectangle 15"/>
                  <p:cNvSpPr>
                    <a:spLocks noChangeArrowheads="1"/>
                  </p:cNvSpPr>
                  <p:nvPr/>
                </p:nvSpPr>
                <p:spPr bwMode="auto">
                  <a:xfrm>
                    <a:off x="34290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0" name="Rectangle 16"/>
                  <p:cNvSpPr>
                    <a:spLocks noChangeArrowheads="1"/>
                  </p:cNvSpPr>
                  <p:nvPr/>
                </p:nvSpPr>
                <p:spPr bwMode="auto">
                  <a:xfrm>
                    <a:off x="34290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151" name="Group 150"/>
              <p:cNvGrpSpPr/>
              <p:nvPr/>
            </p:nvGrpSpPr>
            <p:grpSpPr>
              <a:xfrm>
                <a:off x="3505200" y="3962400"/>
                <a:ext cx="685800" cy="457200"/>
                <a:chOff x="3657600" y="4267200"/>
                <a:chExt cx="685800" cy="457200"/>
              </a:xfrm>
              <a:solidFill>
                <a:srgbClr val="FF6600">
                  <a:alpha val="90000"/>
                </a:srgbClr>
              </a:solidFill>
            </p:grpSpPr>
            <p:sp>
              <p:nvSpPr>
                <p:cNvPr id="152"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3"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4"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5"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6"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57"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158" name="Group 157"/>
              <p:cNvGrpSpPr/>
              <p:nvPr/>
            </p:nvGrpSpPr>
            <p:grpSpPr>
              <a:xfrm>
                <a:off x="4191000" y="3962400"/>
                <a:ext cx="685800" cy="457200"/>
                <a:chOff x="3657600" y="4267200"/>
                <a:chExt cx="685800" cy="457200"/>
              </a:xfrm>
              <a:solidFill>
                <a:srgbClr val="FF6600">
                  <a:alpha val="90000"/>
                </a:srgbClr>
              </a:solidFill>
            </p:grpSpPr>
            <p:sp>
              <p:nvSpPr>
                <p:cNvPr id="159" name="Rectangle 19"/>
                <p:cNvSpPr>
                  <a:spLocks noChangeArrowheads="1"/>
                </p:cNvSpPr>
                <p:nvPr/>
              </p:nvSpPr>
              <p:spPr bwMode="auto">
                <a:xfrm>
                  <a:off x="36576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0" name="Rectangle 20"/>
                <p:cNvSpPr>
                  <a:spLocks noChangeArrowheads="1"/>
                </p:cNvSpPr>
                <p:nvPr/>
              </p:nvSpPr>
              <p:spPr bwMode="auto">
                <a:xfrm>
                  <a:off x="36576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1" name="Rectangle 23"/>
                <p:cNvSpPr>
                  <a:spLocks noChangeArrowheads="1"/>
                </p:cNvSpPr>
                <p:nvPr/>
              </p:nvSpPr>
              <p:spPr bwMode="auto">
                <a:xfrm>
                  <a:off x="38862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2" name="Rectangle 24"/>
                <p:cNvSpPr>
                  <a:spLocks noChangeArrowheads="1"/>
                </p:cNvSpPr>
                <p:nvPr/>
              </p:nvSpPr>
              <p:spPr bwMode="auto">
                <a:xfrm>
                  <a:off x="38862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3" name="Rectangle 27"/>
                <p:cNvSpPr>
                  <a:spLocks noChangeArrowheads="1"/>
                </p:cNvSpPr>
                <p:nvPr/>
              </p:nvSpPr>
              <p:spPr bwMode="auto">
                <a:xfrm>
                  <a:off x="4114800" y="42672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4" name="Rectangle 28"/>
                <p:cNvSpPr>
                  <a:spLocks noChangeArrowheads="1"/>
                </p:cNvSpPr>
                <p:nvPr/>
              </p:nvSpPr>
              <p:spPr bwMode="auto">
                <a:xfrm>
                  <a:off x="4114800" y="4495800"/>
                  <a:ext cx="228600" cy="228600"/>
                </a:xfrm>
                <a:prstGeom prst="rect">
                  <a:avLst/>
                </a:prstGeom>
                <a:grp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sp>
            <p:nvSpPr>
              <p:cNvPr id="165" name="Rectangle 9"/>
              <p:cNvSpPr>
                <a:spLocks noChangeArrowheads="1"/>
              </p:cNvSpPr>
              <p:nvPr/>
            </p:nvSpPr>
            <p:spPr bwMode="auto">
              <a:xfrm>
                <a:off x="7620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6" name="Rectangle 10"/>
              <p:cNvSpPr>
                <a:spLocks noChangeArrowheads="1"/>
              </p:cNvSpPr>
              <p:nvPr/>
            </p:nvSpPr>
            <p:spPr bwMode="auto">
              <a:xfrm>
                <a:off x="7620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7" name="Rectangle 13"/>
              <p:cNvSpPr>
                <a:spLocks noChangeArrowheads="1"/>
              </p:cNvSpPr>
              <p:nvPr/>
            </p:nvSpPr>
            <p:spPr bwMode="auto">
              <a:xfrm>
                <a:off x="9906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8" name="Rectangle 14"/>
              <p:cNvSpPr>
                <a:spLocks noChangeArrowheads="1"/>
              </p:cNvSpPr>
              <p:nvPr/>
            </p:nvSpPr>
            <p:spPr bwMode="auto">
              <a:xfrm>
                <a:off x="9906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69" name="Rectangle 17"/>
              <p:cNvSpPr>
                <a:spLocks noChangeArrowheads="1"/>
              </p:cNvSpPr>
              <p:nvPr/>
            </p:nvSpPr>
            <p:spPr bwMode="auto">
              <a:xfrm>
                <a:off x="1219200" y="39624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0" name="Rectangle 18"/>
              <p:cNvSpPr>
                <a:spLocks noChangeArrowheads="1"/>
              </p:cNvSpPr>
              <p:nvPr/>
            </p:nvSpPr>
            <p:spPr bwMode="auto">
              <a:xfrm>
                <a:off x="1219200" y="4191000"/>
                <a:ext cx="228600" cy="2286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1" name="Rectangle 21"/>
              <p:cNvSpPr>
                <a:spLocks noChangeArrowheads="1"/>
              </p:cNvSpPr>
              <p:nvPr/>
            </p:nvSpPr>
            <p:spPr bwMode="auto">
              <a:xfrm>
                <a:off x="21336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2" name="Rectangle 22"/>
              <p:cNvSpPr>
                <a:spLocks noChangeArrowheads="1"/>
              </p:cNvSpPr>
              <p:nvPr/>
            </p:nvSpPr>
            <p:spPr bwMode="auto">
              <a:xfrm>
                <a:off x="21336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3" name="Rectangle 25"/>
              <p:cNvSpPr>
                <a:spLocks noChangeArrowheads="1"/>
              </p:cNvSpPr>
              <p:nvPr/>
            </p:nvSpPr>
            <p:spPr bwMode="auto">
              <a:xfrm>
                <a:off x="23622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4" name="Rectangle 26"/>
              <p:cNvSpPr>
                <a:spLocks noChangeArrowheads="1"/>
              </p:cNvSpPr>
              <p:nvPr/>
            </p:nvSpPr>
            <p:spPr bwMode="auto">
              <a:xfrm>
                <a:off x="23622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5" name="Rectangle 29"/>
              <p:cNvSpPr>
                <a:spLocks noChangeArrowheads="1"/>
              </p:cNvSpPr>
              <p:nvPr/>
            </p:nvSpPr>
            <p:spPr bwMode="auto">
              <a:xfrm>
                <a:off x="2590800" y="39624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76" name="Rectangle 30"/>
              <p:cNvSpPr>
                <a:spLocks noChangeArrowheads="1"/>
              </p:cNvSpPr>
              <p:nvPr/>
            </p:nvSpPr>
            <p:spPr bwMode="auto">
              <a:xfrm>
                <a:off x="2590800" y="4191000"/>
                <a:ext cx="228600" cy="2286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645" name="Group 644"/>
          <p:cNvGrpSpPr/>
          <p:nvPr/>
        </p:nvGrpSpPr>
        <p:grpSpPr>
          <a:xfrm>
            <a:off x="2057401" y="4648200"/>
            <a:ext cx="3416655" cy="914400"/>
            <a:chOff x="533400" y="4648200"/>
            <a:chExt cx="3416655" cy="914400"/>
          </a:xfrm>
        </p:grpSpPr>
        <p:grpSp>
          <p:nvGrpSpPr>
            <p:cNvPr id="345" name="Group 344"/>
            <p:cNvGrpSpPr/>
            <p:nvPr/>
          </p:nvGrpSpPr>
          <p:grpSpPr>
            <a:xfrm>
              <a:off x="1682595" y="4648200"/>
              <a:ext cx="285750" cy="914400"/>
              <a:chOff x="1104900" y="3810000"/>
              <a:chExt cx="285750" cy="914400"/>
            </a:xfrm>
          </p:grpSpPr>
          <p:sp>
            <p:nvSpPr>
              <p:cNvPr id="182" name="Rectangle 13"/>
              <p:cNvSpPr>
                <a:spLocks noChangeArrowheads="1"/>
              </p:cNvSpPr>
              <p:nvPr/>
            </p:nvSpPr>
            <p:spPr bwMode="auto">
              <a:xfrm>
                <a:off x="1104900"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3" name="Rectangle 14"/>
              <p:cNvSpPr>
                <a:spLocks noChangeArrowheads="1"/>
              </p:cNvSpPr>
              <p:nvPr/>
            </p:nvSpPr>
            <p:spPr bwMode="auto">
              <a:xfrm>
                <a:off x="1104900"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4" name="Rectangle 17"/>
              <p:cNvSpPr>
                <a:spLocks noChangeArrowheads="1"/>
              </p:cNvSpPr>
              <p:nvPr/>
            </p:nvSpPr>
            <p:spPr bwMode="auto">
              <a:xfrm>
                <a:off x="1247775"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5" name="Rectangle 18"/>
              <p:cNvSpPr>
                <a:spLocks noChangeArrowheads="1"/>
              </p:cNvSpPr>
              <p:nvPr/>
            </p:nvSpPr>
            <p:spPr bwMode="auto">
              <a:xfrm>
                <a:off x="1247775"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8" name="Rectangle 13"/>
              <p:cNvSpPr>
                <a:spLocks noChangeArrowheads="1"/>
              </p:cNvSpPr>
              <p:nvPr/>
            </p:nvSpPr>
            <p:spPr bwMode="auto">
              <a:xfrm>
                <a:off x="1104900"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9" name="Rectangle 14"/>
              <p:cNvSpPr>
                <a:spLocks noChangeArrowheads="1"/>
              </p:cNvSpPr>
              <p:nvPr/>
            </p:nvSpPr>
            <p:spPr bwMode="auto">
              <a:xfrm>
                <a:off x="1104900"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0" name="Rectangle 17"/>
              <p:cNvSpPr>
                <a:spLocks noChangeArrowheads="1"/>
              </p:cNvSpPr>
              <p:nvPr/>
            </p:nvSpPr>
            <p:spPr bwMode="auto">
              <a:xfrm>
                <a:off x="1247775"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1" name="Rectangle 18"/>
              <p:cNvSpPr>
                <a:spLocks noChangeArrowheads="1"/>
              </p:cNvSpPr>
              <p:nvPr/>
            </p:nvSpPr>
            <p:spPr bwMode="auto">
              <a:xfrm>
                <a:off x="1247775"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9" name="Rectangle 13"/>
              <p:cNvSpPr>
                <a:spLocks noChangeArrowheads="1"/>
              </p:cNvSpPr>
              <p:nvPr/>
            </p:nvSpPr>
            <p:spPr bwMode="auto">
              <a:xfrm>
                <a:off x="1104900"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0" name="Rectangle 14"/>
              <p:cNvSpPr>
                <a:spLocks noChangeArrowheads="1"/>
              </p:cNvSpPr>
              <p:nvPr/>
            </p:nvSpPr>
            <p:spPr bwMode="auto">
              <a:xfrm>
                <a:off x="1104900"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1" name="Rectangle 17"/>
              <p:cNvSpPr>
                <a:spLocks noChangeArrowheads="1"/>
              </p:cNvSpPr>
              <p:nvPr/>
            </p:nvSpPr>
            <p:spPr bwMode="auto">
              <a:xfrm>
                <a:off x="1247775"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2" name="Rectangle 18"/>
              <p:cNvSpPr>
                <a:spLocks noChangeArrowheads="1"/>
              </p:cNvSpPr>
              <p:nvPr/>
            </p:nvSpPr>
            <p:spPr bwMode="auto">
              <a:xfrm>
                <a:off x="1247775"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sp>
          <p:nvSpPr>
            <p:cNvPr id="188" name="Rectangle 25"/>
            <p:cNvSpPr>
              <a:spLocks noChangeArrowheads="1"/>
            </p:cNvSpPr>
            <p:nvPr/>
          </p:nvSpPr>
          <p:spPr bwMode="auto">
            <a:xfrm>
              <a:off x="1968810"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9" name="Rectangle 26"/>
            <p:cNvSpPr>
              <a:spLocks noChangeArrowheads="1"/>
            </p:cNvSpPr>
            <p:nvPr/>
          </p:nvSpPr>
          <p:spPr bwMode="auto">
            <a:xfrm>
              <a:off x="1968810"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90" name="Rectangle 29"/>
            <p:cNvSpPr>
              <a:spLocks noChangeArrowheads="1"/>
            </p:cNvSpPr>
            <p:nvPr/>
          </p:nvSpPr>
          <p:spPr bwMode="auto">
            <a:xfrm>
              <a:off x="2111685"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91" name="Rectangle 30"/>
            <p:cNvSpPr>
              <a:spLocks noChangeArrowheads="1"/>
            </p:cNvSpPr>
            <p:nvPr/>
          </p:nvSpPr>
          <p:spPr bwMode="auto">
            <a:xfrm>
              <a:off x="2111685"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6" name="Rectangle 25"/>
            <p:cNvSpPr>
              <a:spLocks noChangeArrowheads="1"/>
            </p:cNvSpPr>
            <p:nvPr/>
          </p:nvSpPr>
          <p:spPr bwMode="auto">
            <a:xfrm>
              <a:off x="1968810"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7" name="Rectangle 26"/>
            <p:cNvSpPr>
              <a:spLocks noChangeArrowheads="1"/>
            </p:cNvSpPr>
            <p:nvPr/>
          </p:nvSpPr>
          <p:spPr bwMode="auto">
            <a:xfrm>
              <a:off x="1968810"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8" name="Rectangle 29"/>
            <p:cNvSpPr>
              <a:spLocks noChangeArrowheads="1"/>
            </p:cNvSpPr>
            <p:nvPr/>
          </p:nvSpPr>
          <p:spPr bwMode="auto">
            <a:xfrm>
              <a:off x="2111685"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9" name="Rectangle 30"/>
            <p:cNvSpPr>
              <a:spLocks noChangeArrowheads="1"/>
            </p:cNvSpPr>
            <p:nvPr/>
          </p:nvSpPr>
          <p:spPr bwMode="auto">
            <a:xfrm>
              <a:off x="2111685"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5" name="Rectangle 25"/>
            <p:cNvSpPr>
              <a:spLocks noChangeArrowheads="1"/>
            </p:cNvSpPr>
            <p:nvPr/>
          </p:nvSpPr>
          <p:spPr bwMode="auto">
            <a:xfrm>
              <a:off x="1968810"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6" name="Rectangle 26"/>
            <p:cNvSpPr>
              <a:spLocks noChangeArrowheads="1"/>
            </p:cNvSpPr>
            <p:nvPr/>
          </p:nvSpPr>
          <p:spPr bwMode="auto">
            <a:xfrm>
              <a:off x="1968810" y="5410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7" name="Rectangle 29"/>
            <p:cNvSpPr>
              <a:spLocks noChangeArrowheads="1"/>
            </p:cNvSpPr>
            <p:nvPr/>
          </p:nvSpPr>
          <p:spPr bwMode="auto">
            <a:xfrm>
              <a:off x="2111685"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8" name="Rectangle 30"/>
            <p:cNvSpPr>
              <a:spLocks noChangeArrowheads="1"/>
            </p:cNvSpPr>
            <p:nvPr/>
          </p:nvSpPr>
          <p:spPr bwMode="auto">
            <a:xfrm>
              <a:off x="2111685" y="5410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352" name="Group 351"/>
            <p:cNvGrpSpPr/>
            <p:nvPr/>
          </p:nvGrpSpPr>
          <p:grpSpPr>
            <a:xfrm>
              <a:off x="2540775" y="4648200"/>
              <a:ext cx="285750" cy="914400"/>
              <a:chOff x="3105150" y="3810000"/>
              <a:chExt cx="285750" cy="914400"/>
            </a:xfrm>
          </p:grpSpPr>
          <p:sp>
            <p:nvSpPr>
              <p:cNvPr id="329" name="Rectangle 7"/>
              <p:cNvSpPr>
                <a:spLocks noChangeArrowheads="1"/>
              </p:cNvSpPr>
              <p:nvPr/>
            </p:nvSpPr>
            <p:spPr bwMode="auto">
              <a:xfrm>
                <a:off x="3105150"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0" name="Rectangle 8"/>
              <p:cNvSpPr>
                <a:spLocks noChangeArrowheads="1"/>
              </p:cNvSpPr>
              <p:nvPr/>
            </p:nvSpPr>
            <p:spPr bwMode="auto">
              <a:xfrm>
                <a:off x="3105150"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2" name="Rectangle 11"/>
              <p:cNvSpPr>
                <a:spLocks noChangeArrowheads="1"/>
              </p:cNvSpPr>
              <p:nvPr/>
            </p:nvSpPr>
            <p:spPr bwMode="auto">
              <a:xfrm>
                <a:off x="3248025"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3" name="Rectangle 12"/>
              <p:cNvSpPr>
                <a:spLocks noChangeArrowheads="1"/>
              </p:cNvSpPr>
              <p:nvPr/>
            </p:nvSpPr>
            <p:spPr bwMode="auto">
              <a:xfrm>
                <a:off x="3248025"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2" name="Rectangle 7"/>
              <p:cNvSpPr>
                <a:spLocks noChangeArrowheads="1"/>
              </p:cNvSpPr>
              <p:nvPr/>
            </p:nvSpPr>
            <p:spPr bwMode="auto">
              <a:xfrm>
                <a:off x="3105150"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3" name="Rectangle 8"/>
              <p:cNvSpPr>
                <a:spLocks noChangeArrowheads="1"/>
              </p:cNvSpPr>
              <p:nvPr/>
            </p:nvSpPr>
            <p:spPr bwMode="auto">
              <a:xfrm>
                <a:off x="3105150"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5" name="Rectangle 11"/>
              <p:cNvSpPr>
                <a:spLocks noChangeArrowheads="1"/>
              </p:cNvSpPr>
              <p:nvPr/>
            </p:nvSpPr>
            <p:spPr bwMode="auto">
              <a:xfrm>
                <a:off x="3248025"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6" name="Rectangle 12"/>
              <p:cNvSpPr>
                <a:spLocks noChangeArrowheads="1"/>
              </p:cNvSpPr>
              <p:nvPr/>
            </p:nvSpPr>
            <p:spPr bwMode="auto">
              <a:xfrm>
                <a:off x="3248025"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4" name="Rectangle 7"/>
              <p:cNvSpPr>
                <a:spLocks noChangeArrowheads="1"/>
              </p:cNvSpPr>
              <p:nvPr/>
            </p:nvSpPr>
            <p:spPr bwMode="auto">
              <a:xfrm>
                <a:off x="3105150"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5" name="Rectangle 8"/>
              <p:cNvSpPr>
                <a:spLocks noChangeArrowheads="1"/>
              </p:cNvSpPr>
              <p:nvPr/>
            </p:nvSpPr>
            <p:spPr bwMode="auto">
              <a:xfrm>
                <a:off x="3105150"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7" name="Rectangle 11"/>
              <p:cNvSpPr>
                <a:spLocks noChangeArrowheads="1"/>
              </p:cNvSpPr>
              <p:nvPr/>
            </p:nvSpPr>
            <p:spPr bwMode="auto">
              <a:xfrm>
                <a:off x="3248025"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8" name="Rectangle 12"/>
              <p:cNvSpPr>
                <a:spLocks noChangeArrowheads="1"/>
              </p:cNvSpPr>
              <p:nvPr/>
            </p:nvSpPr>
            <p:spPr bwMode="auto">
              <a:xfrm>
                <a:off x="3248025"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53" name="Group 352"/>
            <p:cNvGrpSpPr/>
            <p:nvPr/>
          </p:nvGrpSpPr>
          <p:grpSpPr>
            <a:xfrm>
              <a:off x="1392045" y="4648200"/>
              <a:ext cx="285750" cy="914400"/>
              <a:chOff x="3390900" y="3810000"/>
              <a:chExt cx="285750" cy="914400"/>
            </a:xfrm>
          </p:grpSpPr>
          <p:sp>
            <p:nvSpPr>
              <p:cNvPr id="336" name="Rectangle 7"/>
              <p:cNvSpPr>
                <a:spLocks noChangeArrowheads="1"/>
              </p:cNvSpPr>
              <p:nvPr/>
            </p:nvSpPr>
            <p:spPr bwMode="auto">
              <a:xfrm>
                <a:off x="3533775"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7" name="Rectangle 8"/>
              <p:cNvSpPr>
                <a:spLocks noChangeArrowheads="1"/>
              </p:cNvSpPr>
              <p:nvPr/>
            </p:nvSpPr>
            <p:spPr bwMode="auto">
              <a:xfrm>
                <a:off x="3533775"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4" name="Rectangle 15"/>
              <p:cNvSpPr>
                <a:spLocks noChangeArrowheads="1"/>
              </p:cNvSpPr>
              <p:nvPr/>
            </p:nvSpPr>
            <p:spPr bwMode="auto">
              <a:xfrm>
                <a:off x="3390900"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35" name="Rectangle 16"/>
              <p:cNvSpPr>
                <a:spLocks noChangeArrowheads="1"/>
              </p:cNvSpPr>
              <p:nvPr/>
            </p:nvSpPr>
            <p:spPr bwMode="auto">
              <a:xfrm>
                <a:off x="3390900"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7" name="Rectangle 15"/>
              <p:cNvSpPr>
                <a:spLocks noChangeArrowheads="1"/>
              </p:cNvSpPr>
              <p:nvPr/>
            </p:nvSpPr>
            <p:spPr bwMode="auto">
              <a:xfrm>
                <a:off x="3390900"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8" name="Rectangle 16"/>
              <p:cNvSpPr>
                <a:spLocks noChangeArrowheads="1"/>
              </p:cNvSpPr>
              <p:nvPr/>
            </p:nvSpPr>
            <p:spPr bwMode="auto">
              <a:xfrm>
                <a:off x="3390900"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5" name="Rectangle 7"/>
              <p:cNvSpPr>
                <a:spLocks noChangeArrowheads="1"/>
              </p:cNvSpPr>
              <p:nvPr/>
            </p:nvSpPr>
            <p:spPr bwMode="auto">
              <a:xfrm>
                <a:off x="3533775"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6" name="Rectangle 8"/>
              <p:cNvSpPr>
                <a:spLocks noChangeArrowheads="1"/>
              </p:cNvSpPr>
              <p:nvPr/>
            </p:nvSpPr>
            <p:spPr bwMode="auto">
              <a:xfrm>
                <a:off x="3533775"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9" name="Rectangle 15"/>
              <p:cNvSpPr>
                <a:spLocks noChangeArrowheads="1"/>
              </p:cNvSpPr>
              <p:nvPr/>
            </p:nvSpPr>
            <p:spPr bwMode="auto">
              <a:xfrm>
                <a:off x="3390900"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0" name="Rectangle 16"/>
              <p:cNvSpPr>
                <a:spLocks noChangeArrowheads="1"/>
              </p:cNvSpPr>
              <p:nvPr/>
            </p:nvSpPr>
            <p:spPr bwMode="auto">
              <a:xfrm>
                <a:off x="3390900"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7" name="Rectangle 7"/>
              <p:cNvSpPr>
                <a:spLocks noChangeArrowheads="1"/>
              </p:cNvSpPr>
              <p:nvPr/>
            </p:nvSpPr>
            <p:spPr bwMode="auto">
              <a:xfrm>
                <a:off x="3533775"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8" name="Rectangle 8"/>
              <p:cNvSpPr>
                <a:spLocks noChangeArrowheads="1"/>
              </p:cNvSpPr>
              <p:nvPr/>
            </p:nvSpPr>
            <p:spPr bwMode="auto">
              <a:xfrm>
                <a:off x="3533775"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54" name="Group 353"/>
            <p:cNvGrpSpPr/>
            <p:nvPr/>
          </p:nvGrpSpPr>
          <p:grpSpPr>
            <a:xfrm>
              <a:off x="3664305" y="4648200"/>
              <a:ext cx="285750" cy="914400"/>
              <a:chOff x="3676650" y="3810000"/>
              <a:chExt cx="285750" cy="914400"/>
            </a:xfrm>
          </p:grpSpPr>
          <p:sp>
            <p:nvSpPr>
              <p:cNvPr id="339" name="Rectangle 11"/>
              <p:cNvSpPr>
                <a:spLocks noChangeArrowheads="1"/>
              </p:cNvSpPr>
              <p:nvPr/>
            </p:nvSpPr>
            <p:spPr bwMode="auto">
              <a:xfrm>
                <a:off x="3676650"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40" name="Rectangle 12"/>
              <p:cNvSpPr>
                <a:spLocks noChangeArrowheads="1"/>
              </p:cNvSpPr>
              <p:nvPr/>
            </p:nvSpPr>
            <p:spPr bwMode="auto">
              <a:xfrm>
                <a:off x="3676650"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41" name="Rectangle 15"/>
              <p:cNvSpPr>
                <a:spLocks noChangeArrowheads="1"/>
              </p:cNvSpPr>
              <p:nvPr/>
            </p:nvSpPr>
            <p:spPr bwMode="auto">
              <a:xfrm>
                <a:off x="3819525" y="3810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42" name="Rectangle 16"/>
              <p:cNvSpPr>
                <a:spLocks noChangeArrowheads="1"/>
              </p:cNvSpPr>
              <p:nvPr/>
            </p:nvSpPr>
            <p:spPr bwMode="auto">
              <a:xfrm>
                <a:off x="3819525" y="3962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8" name="Rectangle 11"/>
              <p:cNvSpPr>
                <a:spLocks noChangeArrowheads="1"/>
              </p:cNvSpPr>
              <p:nvPr/>
            </p:nvSpPr>
            <p:spPr bwMode="auto">
              <a:xfrm>
                <a:off x="3676650"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9" name="Rectangle 12"/>
              <p:cNvSpPr>
                <a:spLocks noChangeArrowheads="1"/>
              </p:cNvSpPr>
              <p:nvPr/>
            </p:nvSpPr>
            <p:spPr bwMode="auto">
              <a:xfrm>
                <a:off x="3676650"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0" name="Rectangle 15"/>
              <p:cNvSpPr>
                <a:spLocks noChangeArrowheads="1"/>
              </p:cNvSpPr>
              <p:nvPr/>
            </p:nvSpPr>
            <p:spPr bwMode="auto">
              <a:xfrm>
                <a:off x="3819525" y="4114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21" name="Rectangle 16"/>
              <p:cNvSpPr>
                <a:spLocks noChangeArrowheads="1"/>
              </p:cNvSpPr>
              <p:nvPr/>
            </p:nvSpPr>
            <p:spPr bwMode="auto">
              <a:xfrm>
                <a:off x="3819525" y="4267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0" name="Rectangle 11"/>
              <p:cNvSpPr>
                <a:spLocks noChangeArrowheads="1"/>
              </p:cNvSpPr>
              <p:nvPr/>
            </p:nvSpPr>
            <p:spPr bwMode="auto">
              <a:xfrm>
                <a:off x="3676650"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1" name="Rectangle 12"/>
              <p:cNvSpPr>
                <a:spLocks noChangeArrowheads="1"/>
              </p:cNvSpPr>
              <p:nvPr/>
            </p:nvSpPr>
            <p:spPr bwMode="auto">
              <a:xfrm>
                <a:off x="3676650"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2" name="Rectangle 15"/>
              <p:cNvSpPr>
                <a:spLocks noChangeArrowheads="1"/>
              </p:cNvSpPr>
              <p:nvPr/>
            </p:nvSpPr>
            <p:spPr bwMode="auto">
              <a:xfrm>
                <a:off x="3819525" y="4419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83" name="Rectangle 16"/>
              <p:cNvSpPr>
                <a:spLocks noChangeArrowheads="1"/>
              </p:cNvSpPr>
              <p:nvPr/>
            </p:nvSpPr>
            <p:spPr bwMode="auto">
              <a:xfrm>
                <a:off x="3819525" y="4572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49" name="Group 348"/>
            <p:cNvGrpSpPr/>
            <p:nvPr/>
          </p:nvGrpSpPr>
          <p:grpSpPr>
            <a:xfrm>
              <a:off x="1105830" y="4648200"/>
              <a:ext cx="285750" cy="914400"/>
              <a:chOff x="2247900" y="3810000"/>
              <a:chExt cx="285750" cy="914400"/>
            </a:xfrm>
          </p:grpSpPr>
          <p:sp>
            <p:nvSpPr>
              <p:cNvPr id="309" name="Rectangle 19"/>
              <p:cNvSpPr>
                <a:spLocks noChangeArrowheads="1"/>
              </p:cNvSpPr>
              <p:nvPr/>
            </p:nvSpPr>
            <p:spPr bwMode="auto">
              <a:xfrm>
                <a:off x="2247900" y="4114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0" name="Rectangle 20"/>
              <p:cNvSpPr>
                <a:spLocks noChangeArrowheads="1"/>
              </p:cNvSpPr>
              <p:nvPr/>
            </p:nvSpPr>
            <p:spPr bwMode="auto">
              <a:xfrm>
                <a:off x="2247900" y="4267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1" name="Rectangle 23"/>
              <p:cNvSpPr>
                <a:spLocks noChangeArrowheads="1"/>
              </p:cNvSpPr>
              <p:nvPr/>
            </p:nvSpPr>
            <p:spPr bwMode="auto">
              <a:xfrm>
                <a:off x="2390775" y="4114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2" name="Rectangle 24"/>
              <p:cNvSpPr>
                <a:spLocks noChangeArrowheads="1"/>
              </p:cNvSpPr>
              <p:nvPr/>
            </p:nvSpPr>
            <p:spPr bwMode="auto">
              <a:xfrm>
                <a:off x="2390775" y="4267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3" name="Rectangle 19"/>
              <p:cNvSpPr>
                <a:spLocks noChangeArrowheads="1"/>
              </p:cNvSpPr>
              <p:nvPr/>
            </p:nvSpPr>
            <p:spPr bwMode="auto">
              <a:xfrm>
                <a:off x="2247900" y="3810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4" name="Rectangle 20"/>
              <p:cNvSpPr>
                <a:spLocks noChangeArrowheads="1"/>
              </p:cNvSpPr>
              <p:nvPr/>
            </p:nvSpPr>
            <p:spPr bwMode="auto">
              <a:xfrm>
                <a:off x="2247900" y="3962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5" name="Rectangle 23"/>
              <p:cNvSpPr>
                <a:spLocks noChangeArrowheads="1"/>
              </p:cNvSpPr>
              <p:nvPr/>
            </p:nvSpPr>
            <p:spPr bwMode="auto">
              <a:xfrm>
                <a:off x="2390775" y="3810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6" name="Rectangle 24"/>
              <p:cNvSpPr>
                <a:spLocks noChangeArrowheads="1"/>
              </p:cNvSpPr>
              <p:nvPr/>
            </p:nvSpPr>
            <p:spPr bwMode="auto">
              <a:xfrm>
                <a:off x="2390775" y="3962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1" name="Rectangle 19"/>
              <p:cNvSpPr>
                <a:spLocks noChangeArrowheads="1"/>
              </p:cNvSpPr>
              <p:nvPr/>
            </p:nvSpPr>
            <p:spPr bwMode="auto">
              <a:xfrm>
                <a:off x="2247900" y="4419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2" name="Rectangle 20"/>
              <p:cNvSpPr>
                <a:spLocks noChangeArrowheads="1"/>
              </p:cNvSpPr>
              <p:nvPr/>
            </p:nvSpPr>
            <p:spPr bwMode="auto">
              <a:xfrm>
                <a:off x="2247900" y="4572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3" name="Rectangle 23"/>
              <p:cNvSpPr>
                <a:spLocks noChangeArrowheads="1"/>
              </p:cNvSpPr>
              <p:nvPr/>
            </p:nvSpPr>
            <p:spPr bwMode="auto">
              <a:xfrm>
                <a:off x="2390775" y="4419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4" name="Rectangle 24"/>
              <p:cNvSpPr>
                <a:spLocks noChangeArrowheads="1"/>
              </p:cNvSpPr>
              <p:nvPr/>
            </p:nvSpPr>
            <p:spPr bwMode="auto">
              <a:xfrm>
                <a:off x="2390775" y="4572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sp>
          <p:nvSpPr>
            <p:cNvPr id="313" name="Rectangle 27"/>
            <p:cNvSpPr>
              <a:spLocks noChangeArrowheads="1"/>
            </p:cNvSpPr>
            <p:nvPr/>
          </p:nvSpPr>
          <p:spPr bwMode="auto">
            <a:xfrm>
              <a:off x="2255025"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14" name="Rectangle 28"/>
            <p:cNvSpPr>
              <a:spLocks noChangeArrowheads="1"/>
            </p:cNvSpPr>
            <p:nvPr/>
          </p:nvSpPr>
          <p:spPr bwMode="auto">
            <a:xfrm>
              <a:off x="2255025"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7" name="Rectangle 27"/>
            <p:cNvSpPr>
              <a:spLocks noChangeArrowheads="1"/>
            </p:cNvSpPr>
            <p:nvPr/>
          </p:nvSpPr>
          <p:spPr bwMode="auto">
            <a:xfrm>
              <a:off x="2255025"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8" name="Rectangle 28"/>
            <p:cNvSpPr>
              <a:spLocks noChangeArrowheads="1"/>
            </p:cNvSpPr>
            <p:nvPr/>
          </p:nvSpPr>
          <p:spPr bwMode="auto">
            <a:xfrm>
              <a:off x="2255025"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7" name="Rectangle 19"/>
            <p:cNvSpPr>
              <a:spLocks noChangeArrowheads="1"/>
            </p:cNvSpPr>
            <p:nvPr/>
          </p:nvSpPr>
          <p:spPr bwMode="auto">
            <a:xfrm>
              <a:off x="2397900"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8" name="Rectangle 20"/>
            <p:cNvSpPr>
              <a:spLocks noChangeArrowheads="1"/>
            </p:cNvSpPr>
            <p:nvPr/>
          </p:nvSpPr>
          <p:spPr bwMode="auto">
            <a:xfrm>
              <a:off x="2397900"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1" name="Rectangle 19"/>
            <p:cNvSpPr>
              <a:spLocks noChangeArrowheads="1"/>
            </p:cNvSpPr>
            <p:nvPr/>
          </p:nvSpPr>
          <p:spPr bwMode="auto">
            <a:xfrm>
              <a:off x="2397900"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2" name="Rectangle 20"/>
            <p:cNvSpPr>
              <a:spLocks noChangeArrowheads="1"/>
            </p:cNvSpPr>
            <p:nvPr/>
          </p:nvSpPr>
          <p:spPr bwMode="auto">
            <a:xfrm>
              <a:off x="2397900"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5" name="Rectangle 27"/>
            <p:cNvSpPr>
              <a:spLocks noChangeArrowheads="1"/>
            </p:cNvSpPr>
            <p:nvPr/>
          </p:nvSpPr>
          <p:spPr bwMode="auto">
            <a:xfrm>
              <a:off x="2255025"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6" name="Rectangle 28"/>
            <p:cNvSpPr>
              <a:spLocks noChangeArrowheads="1"/>
            </p:cNvSpPr>
            <p:nvPr/>
          </p:nvSpPr>
          <p:spPr bwMode="auto">
            <a:xfrm>
              <a:off x="2255025" y="5410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5" name="Rectangle 19"/>
            <p:cNvSpPr>
              <a:spLocks noChangeArrowheads="1"/>
            </p:cNvSpPr>
            <p:nvPr/>
          </p:nvSpPr>
          <p:spPr bwMode="auto">
            <a:xfrm>
              <a:off x="2397900"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6" name="Rectangle 20"/>
            <p:cNvSpPr>
              <a:spLocks noChangeArrowheads="1"/>
            </p:cNvSpPr>
            <p:nvPr/>
          </p:nvSpPr>
          <p:spPr bwMode="auto">
            <a:xfrm>
              <a:off x="2397900" y="5410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nvGrpSpPr>
            <p:cNvPr id="351" name="Group 350"/>
            <p:cNvGrpSpPr/>
            <p:nvPr/>
          </p:nvGrpSpPr>
          <p:grpSpPr>
            <a:xfrm>
              <a:off x="3378090" y="4648200"/>
              <a:ext cx="285750" cy="914400"/>
              <a:chOff x="2819400" y="3810000"/>
              <a:chExt cx="285750" cy="914400"/>
            </a:xfrm>
          </p:grpSpPr>
          <p:sp>
            <p:nvSpPr>
              <p:cNvPr id="299" name="Rectangle 23"/>
              <p:cNvSpPr>
                <a:spLocks noChangeArrowheads="1"/>
              </p:cNvSpPr>
              <p:nvPr/>
            </p:nvSpPr>
            <p:spPr bwMode="auto">
              <a:xfrm>
                <a:off x="2819400" y="4114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0" name="Rectangle 24"/>
              <p:cNvSpPr>
                <a:spLocks noChangeArrowheads="1"/>
              </p:cNvSpPr>
              <p:nvPr/>
            </p:nvSpPr>
            <p:spPr bwMode="auto">
              <a:xfrm>
                <a:off x="2819400" y="4267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1" name="Rectangle 27"/>
              <p:cNvSpPr>
                <a:spLocks noChangeArrowheads="1"/>
              </p:cNvSpPr>
              <p:nvPr/>
            </p:nvSpPr>
            <p:spPr bwMode="auto">
              <a:xfrm>
                <a:off x="2962275" y="4114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302" name="Rectangle 28"/>
              <p:cNvSpPr>
                <a:spLocks noChangeArrowheads="1"/>
              </p:cNvSpPr>
              <p:nvPr/>
            </p:nvSpPr>
            <p:spPr bwMode="auto">
              <a:xfrm>
                <a:off x="2962275" y="4267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3" name="Rectangle 23"/>
              <p:cNvSpPr>
                <a:spLocks noChangeArrowheads="1"/>
              </p:cNvSpPr>
              <p:nvPr/>
            </p:nvSpPr>
            <p:spPr bwMode="auto">
              <a:xfrm>
                <a:off x="2819400" y="3810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4" name="Rectangle 24"/>
              <p:cNvSpPr>
                <a:spLocks noChangeArrowheads="1"/>
              </p:cNvSpPr>
              <p:nvPr/>
            </p:nvSpPr>
            <p:spPr bwMode="auto">
              <a:xfrm>
                <a:off x="2819400" y="3962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5" name="Rectangle 27"/>
              <p:cNvSpPr>
                <a:spLocks noChangeArrowheads="1"/>
              </p:cNvSpPr>
              <p:nvPr/>
            </p:nvSpPr>
            <p:spPr bwMode="auto">
              <a:xfrm>
                <a:off x="2962275" y="3810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96" name="Rectangle 28"/>
              <p:cNvSpPr>
                <a:spLocks noChangeArrowheads="1"/>
              </p:cNvSpPr>
              <p:nvPr/>
            </p:nvSpPr>
            <p:spPr bwMode="auto">
              <a:xfrm>
                <a:off x="2962275" y="3962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7" name="Rectangle 23"/>
              <p:cNvSpPr>
                <a:spLocks noChangeArrowheads="1"/>
              </p:cNvSpPr>
              <p:nvPr/>
            </p:nvSpPr>
            <p:spPr bwMode="auto">
              <a:xfrm>
                <a:off x="2819400" y="4419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8" name="Rectangle 24"/>
              <p:cNvSpPr>
                <a:spLocks noChangeArrowheads="1"/>
              </p:cNvSpPr>
              <p:nvPr/>
            </p:nvSpPr>
            <p:spPr bwMode="auto">
              <a:xfrm>
                <a:off x="2819400" y="4572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9" name="Rectangle 27"/>
              <p:cNvSpPr>
                <a:spLocks noChangeArrowheads="1"/>
              </p:cNvSpPr>
              <p:nvPr/>
            </p:nvSpPr>
            <p:spPr bwMode="auto">
              <a:xfrm>
                <a:off x="2962275" y="4419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70" name="Rectangle 28"/>
              <p:cNvSpPr>
                <a:spLocks noChangeArrowheads="1"/>
              </p:cNvSpPr>
              <p:nvPr/>
            </p:nvSpPr>
            <p:spPr bwMode="auto">
              <a:xfrm>
                <a:off x="2962275" y="4572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43" name="Group 342"/>
            <p:cNvGrpSpPr/>
            <p:nvPr/>
          </p:nvGrpSpPr>
          <p:grpSpPr>
            <a:xfrm>
              <a:off x="533400" y="4648200"/>
              <a:ext cx="285750" cy="914400"/>
              <a:chOff x="533400" y="3810000"/>
              <a:chExt cx="285750" cy="914400"/>
            </a:xfrm>
          </p:grpSpPr>
          <p:sp>
            <p:nvSpPr>
              <p:cNvPr id="200" name="Rectangle 9"/>
              <p:cNvSpPr>
                <a:spLocks noChangeArrowheads="1"/>
              </p:cNvSpPr>
              <p:nvPr/>
            </p:nvSpPr>
            <p:spPr bwMode="auto">
              <a:xfrm>
                <a:off x="533400"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1" name="Rectangle 10"/>
              <p:cNvSpPr>
                <a:spLocks noChangeArrowheads="1"/>
              </p:cNvSpPr>
              <p:nvPr/>
            </p:nvSpPr>
            <p:spPr bwMode="auto">
              <a:xfrm>
                <a:off x="533400"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2" name="Rectangle 13"/>
              <p:cNvSpPr>
                <a:spLocks noChangeArrowheads="1"/>
              </p:cNvSpPr>
              <p:nvPr/>
            </p:nvSpPr>
            <p:spPr bwMode="auto">
              <a:xfrm>
                <a:off x="676275"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3" name="Rectangle 14"/>
              <p:cNvSpPr>
                <a:spLocks noChangeArrowheads="1"/>
              </p:cNvSpPr>
              <p:nvPr/>
            </p:nvSpPr>
            <p:spPr bwMode="auto">
              <a:xfrm>
                <a:off x="676275"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2" name="Rectangle 9"/>
              <p:cNvSpPr>
                <a:spLocks noChangeArrowheads="1"/>
              </p:cNvSpPr>
              <p:nvPr/>
            </p:nvSpPr>
            <p:spPr bwMode="auto">
              <a:xfrm>
                <a:off x="533400"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3" name="Rectangle 10"/>
              <p:cNvSpPr>
                <a:spLocks noChangeArrowheads="1"/>
              </p:cNvSpPr>
              <p:nvPr/>
            </p:nvSpPr>
            <p:spPr bwMode="auto">
              <a:xfrm>
                <a:off x="533400"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4" name="Rectangle 13"/>
              <p:cNvSpPr>
                <a:spLocks noChangeArrowheads="1"/>
              </p:cNvSpPr>
              <p:nvPr/>
            </p:nvSpPr>
            <p:spPr bwMode="auto">
              <a:xfrm>
                <a:off x="676275"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5" name="Rectangle 14"/>
              <p:cNvSpPr>
                <a:spLocks noChangeArrowheads="1"/>
              </p:cNvSpPr>
              <p:nvPr/>
            </p:nvSpPr>
            <p:spPr bwMode="auto">
              <a:xfrm>
                <a:off x="676275"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3" name="Rectangle 9"/>
              <p:cNvSpPr>
                <a:spLocks noChangeArrowheads="1"/>
              </p:cNvSpPr>
              <p:nvPr/>
            </p:nvSpPr>
            <p:spPr bwMode="auto">
              <a:xfrm>
                <a:off x="533400"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4" name="Rectangle 10"/>
              <p:cNvSpPr>
                <a:spLocks noChangeArrowheads="1"/>
              </p:cNvSpPr>
              <p:nvPr/>
            </p:nvSpPr>
            <p:spPr bwMode="auto">
              <a:xfrm>
                <a:off x="533400"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5" name="Rectangle 13"/>
              <p:cNvSpPr>
                <a:spLocks noChangeArrowheads="1"/>
              </p:cNvSpPr>
              <p:nvPr/>
            </p:nvSpPr>
            <p:spPr bwMode="auto">
              <a:xfrm>
                <a:off x="676275"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6" name="Rectangle 14"/>
              <p:cNvSpPr>
                <a:spLocks noChangeArrowheads="1"/>
              </p:cNvSpPr>
              <p:nvPr/>
            </p:nvSpPr>
            <p:spPr bwMode="auto">
              <a:xfrm>
                <a:off x="676275"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44" name="Group 343"/>
            <p:cNvGrpSpPr/>
            <p:nvPr/>
          </p:nvGrpSpPr>
          <p:grpSpPr>
            <a:xfrm>
              <a:off x="2819400" y="4648200"/>
              <a:ext cx="285750" cy="914400"/>
              <a:chOff x="819150" y="3810000"/>
              <a:chExt cx="285750" cy="914400"/>
            </a:xfrm>
          </p:grpSpPr>
          <p:sp>
            <p:nvSpPr>
              <p:cNvPr id="180" name="Rectangle 9"/>
              <p:cNvSpPr>
                <a:spLocks noChangeArrowheads="1"/>
              </p:cNvSpPr>
              <p:nvPr/>
            </p:nvSpPr>
            <p:spPr bwMode="auto">
              <a:xfrm>
                <a:off x="962025"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1" name="Rectangle 10"/>
              <p:cNvSpPr>
                <a:spLocks noChangeArrowheads="1"/>
              </p:cNvSpPr>
              <p:nvPr/>
            </p:nvSpPr>
            <p:spPr bwMode="auto">
              <a:xfrm>
                <a:off x="962025"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4" name="Rectangle 17"/>
              <p:cNvSpPr>
                <a:spLocks noChangeArrowheads="1"/>
              </p:cNvSpPr>
              <p:nvPr/>
            </p:nvSpPr>
            <p:spPr bwMode="auto">
              <a:xfrm>
                <a:off x="819150" y="4114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5" name="Rectangle 18"/>
              <p:cNvSpPr>
                <a:spLocks noChangeArrowheads="1"/>
              </p:cNvSpPr>
              <p:nvPr/>
            </p:nvSpPr>
            <p:spPr bwMode="auto">
              <a:xfrm>
                <a:off x="819150" y="4267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6" name="Rectangle 9"/>
              <p:cNvSpPr>
                <a:spLocks noChangeArrowheads="1"/>
              </p:cNvSpPr>
              <p:nvPr/>
            </p:nvSpPr>
            <p:spPr bwMode="auto">
              <a:xfrm>
                <a:off x="962025"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07" name="Rectangle 10"/>
              <p:cNvSpPr>
                <a:spLocks noChangeArrowheads="1"/>
              </p:cNvSpPr>
              <p:nvPr/>
            </p:nvSpPr>
            <p:spPr bwMode="auto">
              <a:xfrm>
                <a:off x="962025"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6" name="Rectangle 17"/>
              <p:cNvSpPr>
                <a:spLocks noChangeArrowheads="1"/>
              </p:cNvSpPr>
              <p:nvPr/>
            </p:nvSpPr>
            <p:spPr bwMode="auto">
              <a:xfrm>
                <a:off x="819150" y="3810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7" name="Rectangle 18"/>
              <p:cNvSpPr>
                <a:spLocks noChangeArrowheads="1"/>
              </p:cNvSpPr>
              <p:nvPr/>
            </p:nvSpPr>
            <p:spPr bwMode="auto">
              <a:xfrm>
                <a:off x="819150" y="3962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7" name="Rectangle 9"/>
              <p:cNvSpPr>
                <a:spLocks noChangeArrowheads="1"/>
              </p:cNvSpPr>
              <p:nvPr/>
            </p:nvSpPr>
            <p:spPr bwMode="auto">
              <a:xfrm>
                <a:off x="962025"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8" name="Rectangle 10"/>
              <p:cNvSpPr>
                <a:spLocks noChangeArrowheads="1"/>
              </p:cNvSpPr>
              <p:nvPr/>
            </p:nvSpPr>
            <p:spPr bwMode="auto">
              <a:xfrm>
                <a:off x="962025"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7" name="Rectangle 17"/>
              <p:cNvSpPr>
                <a:spLocks noChangeArrowheads="1"/>
              </p:cNvSpPr>
              <p:nvPr/>
            </p:nvSpPr>
            <p:spPr bwMode="auto">
              <a:xfrm>
                <a:off x="819150" y="4419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8" name="Rectangle 18"/>
              <p:cNvSpPr>
                <a:spLocks noChangeArrowheads="1"/>
              </p:cNvSpPr>
              <p:nvPr/>
            </p:nvSpPr>
            <p:spPr bwMode="auto">
              <a:xfrm>
                <a:off x="819150" y="4572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46" name="Group 345"/>
            <p:cNvGrpSpPr/>
            <p:nvPr/>
          </p:nvGrpSpPr>
          <p:grpSpPr>
            <a:xfrm>
              <a:off x="3102370" y="4648200"/>
              <a:ext cx="285750" cy="914400"/>
              <a:chOff x="1390650" y="3810000"/>
              <a:chExt cx="285750" cy="914400"/>
            </a:xfrm>
          </p:grpSpPr>
          <p:sp>
            <p:nvSpPr>
              <p:cNvPr id="218" name="Rectangle 21"/>
              <p:cNvSpPr>
                <a:spLocks noChangeArrowheads="1"/>
              </p:cNvSpPr>
              <p:nvPr/>
            </p:nvSpPr>
            <p:spPr bwMode="auto">
              <a:xfrm>
                <a:off x="1390650" y="4114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19" name="Rectangle 22"/>
              <p:cNvSpPr>
                <a:spLocks noChangeArrowheads="1"/>
              </p:cNvSpPr>
              <p:nvPr/>
            </p:nvSpPr>
            <p:spPr bwMode="auto">
              <a:xfrm>
                <a:off x="1390650" y="4267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0" name="Rectangle 25"/>
              <p:cNvSpPr>
                <a:spLocks noChangeArrowheads="1"/>
              </p:cNvSpPr>
              <p:nvPr/>
            </p:nvSpPr>
            <p:spPr bwMode="auto">
              <a:xfrm>
                <a:off x="1533525" y="4114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1" name="Rectangle 26"/>
              <p:cNvSpPr>
                <a:spLocks noChangeArrowheads="1"/>
              </p:cNvSpPr>
              <p:nvPr/>
            </p:nvSpPr>
            <p:spPr bwMode="auto">
              <a:xfrm>
                <a:off x="1533525" y="4267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0" name="Rectangle 21"/>
              <p:cNvSpPr>
                <a:spLocks noChangeArrowheads="1"/>
              </p:cNvSpPr>
              <p:nvPr/>
            </p:nvSpPr>
            <p:spPr bwMode="auto">
              <a:xfrm>
                <a:off x="1390650" y="3810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1" name="Rectangle 22"/>
              <p:cNvSpPr>
                <a:spLocks noChangeArrowheads="1"/>
              </p:cNvSpPr>
              <p:nvPr/>
            </p:nvSpPr>
            <p:spPr bwMode="auto">
              <a:xfrm>
                <a:off x="1390650" y="3962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2" name="Rectangle 25"/>
              <p:cNvSpPr>
                <a:spLocks noChangeArrowheads="1"/>
              </p:cNvSpPr>
              <p:nvPr/>
            </p:nvSpPr>
            <p:spPr bwMode="auto">
              <a:xfrm>
                <a:off x="1533525" y="3810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3" name="Rectangle 26"/>
              <p:cNvSpPr>
                <a:spLocks noChangeArrowheads="1"/>
              </p:cNvSpPr>
              <p:nvPr/>
            </p:nvSpPr>
            <p:spPr bwMode="auto">
              <a:xfrm>
                <a:off x="1533525" y="3962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59" name="Rectangle 21"/>
              <p:cNvSpPr>
                <a:spLocks noChangeArrowheads="1"/>
              </p:cNvSpPr>
              <p:nvPr/>
            </p:nvSpPr>
            <p:spPr bwMode="auto">
              <a:xfrm>
                <a:off x="1390650" y="4419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0" name="Rectangle 22"/>
              <p:cNvSpPr>
                <a:spLocks noChangeArrowheads="1"/>
              </p:cNvSpPr>
              <p:nvPr/>
            </p:nvSpPr>
            <p:spPr bwMode="auto">
              <a:xfrm>
                <a:off x="1390650" y="4572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1" name="Rectangle 25"/>
              <p:cNvSpPr>
                <a:spLocks noChangeArrowheads="1"/>
              </p:cNvSpPr>
              <p:nvPr/>
            </p:nvSpPr>
            <p:spPr bwMode="auto">
              <a:xfrm>
                <a:off x="1533525" y="4419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2" name="Rectangle 26"/>
              <p:cNvSpPr>
                <a:spLocks noChangeArrowheads="1"/>
              </p:cNvSpPr>
              <p:nvPr/>
            </p:nvSpPr>
            <p:spPr bwMode="auto">
              <a:xfrm>
                <a:off x="1533525" y="4572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347" name="Group 346"/>
            <p:cNvGrpSpPr/>
            <p:nvPr/>
          </p:nvGrpSpPr>
          <p:grpSpPr>
            <a:xfrm>
              <a:off x="819615" y="4648200"/>
              <a:ext cx="285750" cy="914400"/>
              <a:chOff x="1676400" y="3810000"/>
              <a:chExt cx="285750" cy="914400"/>
            </a:xfrm>
          </p:grpSpPr>
          <p:sp>
            <p:nvSpPr>
              <p:cNvPr id="186" name="Rectangle 21"/>
              <p:cNvSpPr>
                <a:spLocks noChangeArrowheads="1"/>
              </p:cNvSpPr>
              <p:nvPr/>
            </p:nvSpPr>
            <p:spPr bwMode="auto">
              <a:xfrm>
                <a:off x="1819275" y="4114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187" name="Rectangle 22"/>
              <p:cNvSpPr>
                <a:spLocks noChangeArrowheads="1"/>
              </p:cNvSpPr>
              <p:nvPr/>
            </p:nvSpPr>
            <p:spPr bwMode="auto">
              <a:xfrm>
                <a:off x="1819275" y="4267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2" name="Rectangle 29"/>
              <p:cNvSpPr>
                <a:spLocks noChangeArrowheads="1"/>
              </p:cNvSpPr>
              <p:nvPr/>
            </p:nvSpPr>
            <p:spPr bwMode="auto">
              <a:xfrm>
                <a:off x="1676400" y="4114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3" name="Rectangle 30"/>
              <p:cNvSpPr>
                <a:spLocks noChangeArrowheads="1"/>
              </p:cNvSpPr>
              <p:nvPr/>
            </p:nvSpPr>
            <p:spPr bwMode="auto">
              <a:xfrm>
                <a:off x="1676400" y="4267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4" name="Rectangle 21"/>
              <p:cNvSpPr>
                <a:spLocks noChangeArrowheads="1"/>
              </p:cNvSpPr>
              <p:nvPr/>
            </p:nvSpPr>
            <p:spPr bwMode="auto">
              <a:xfrm>
                <a:off x="1819275" y="3810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25" name="Rectangle 22"/>
              <p:cNvSpPr>
                <a:spLocks noChangeArrowheads="1"/>
              </p:cNvSpPr>
              <p:nvPr/>
            </p:nvSpPr>
            <p:spPr bwMode="auto">
              <a:xfrm>
                <a:off x="1819275" y="3962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4" name="Rectangle 29"/>
              <p:cNvSpPr>
                <a:spLocks noChangeArrowheads="1"/>
              </p:cNvSpPr>
              <p:nvPr/>
            </p:nvSpPr>
            <p:spPr bwMode="auto">
              <a:xfrm>
                <a:off x="1676400" y="3810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35" name="Rectangle 30"/>
              <p:cNvSpPr>
                <a:spLocks noChangeArrowheads="1"/>
              </p:cNvSpPr>
              <p:nvPr/>
            </p:nvSpPr>
            <p:spPr bwMode="auto">
              <a:xfrm>
                <a:off x="1676400" y="3962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3" name="Rectangle 21"/>
              <p:cNvSpPr>
                <a:spLocks noChangeArrowheads="1"/>
              </p:cNvSpPr>
              <p:nvPr/>
            </p:nvSpPr>
            <p:spPr bwMode="auto">
              <a:xfrm>
                <a:off x="1819275" y="4419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44" name="Rectangle 22"/>
              <p:cNvSpPr>
                <a:spLocks noChangeArrowheads="1"/>
              </p:cNvSpPr>
              <p:nvPr/>
            </p:nvSpPr>
            <p:spPr bwMode="auto">
              <a:xfrm>
                <a:off x="1819275" y="4572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3" name="Rectangle 29"/>
              <p:cNvSpPr>
                <a:spLocks noChangeArrowheads="1"/>
              </p:cNvSpPr>
              <p:nvPr/>
            </p:nvSpPr>
            <p:spPr bwMode="auto">
              <a:xfrm>
                <a:off x="1676400" y="4419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264" name="Rectangle 30"/>
              <p:cNvSpPr>
                <a:spLocks noChangeArrowheads="1"/>
              </p:cNvSpPr>
              <p:nvPr/>
            </p:nvSpPr>
            <p:spPr bwMode="auto">
              <a:xfrm>
                <a:off x="1676400" y="4572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644" name="Group 643"/>
          <p:cNvGrpSpPr/>
          <p:nvPr/>
        </p:nvGrpSpPr>
        <p:grpSpPr>
          <a:xfrm>
            <a:off x="2057401" y="3352800"/>
            <a:ext cx="3419475" cy="914400"/>
            <a:chOff x="533400" y="3352800"/>
            <a:chExt cx="3419475" cy="914400"/>
          </a:xfrm>
        </p:grpSpPr>
        <p:grpSp>
          <p:nvGrpSpPr>
            <p:cNvPr id="519" name="Group 518"/>
            <p:cNvGrpSpPr/>
            <p:nvPr/>
          </p:nvGrpSpPr>
          <p:grpSpPr>
            <a:xfrm>
              <a:off x="972015" y="3352800"/>
              <a:ext cx="142875" cy="914400"/>
              <a:chOff x="5029200" y="4495800"/>
              <a:chExt cx="142875" cy="914400"/>
            </a:xfrm>
          </p:grpSpPr>
          <p:sp>
            <p:nvSpPr>
              <p:cNvPr id="408" name="Rectangle 11"/>
              <p:cNvSpPr>
                <a:spLocks noChangeArrowheads="1"/>
              </p:cNvSpPr>
              <p:nvPr/>
            </p:nvSpPr>
            <p:spPr bwMode="auto">
              <a:xfrm>
                <a:off x="50292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09" name="Rectangle 12"/>
              <p:cNvSpPr>
                <a:spLocks noChangeArrowheads="1"/>
              </p:cNvSpPr>
              <p:nvPr/>
            </p:nvSpPr>
            <p:spPr bwMode="auto">
              <a:xfrm>
                <a:off x="50292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2" name="Rectangle 11"/>
              <p:cNvSpPr>
                <a:spLocks noChangeArrowheads="1"/>
              </p:cNvSpPr>
              <p:nvPr/>
            </p:nvSpPr>
            <p:spPr bwMode="auto">
              <a:xfrm>
                <a:off x="50292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3" name="Rectangle 12"/>
              <p:cNvSpPr>
                <a:spLocks noChangeArrowheads="1"/>
              </p:cNvSpPr>
              <p:nvPr/>
            </p:nvSpPr>
            <p:spPr bwMode="auto">
              <a:xfrm>
                <a:off x="50292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6" name="Rectangle 11"/>
              <p:cNvSpPr>
                <a:spLocks noChangeArrowheads="1"/>
              </p:cNvSpPr>
              <p:nvPr/>
            </p:nvSpPr>
            <p:spPr bwMode="auto">
              <a:xfrm>
                <a:off x="50292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7" name="Rectangle 12"/>
              <p:cNvSpPr>
                <a:spLocks noChangeArrowheads="1"/>
              </p:cNvSpPr>
              <p:nvPr/>
            </p:nvSpPr>
            <p:spPr bwMode="auto">
              <a:xfrm>
                <a:off x="50292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0" name="Group 519"/>
            <p:cNvGrpSpPr/>
            <p:nvPr/>
          </p:nvGrpSpPr>
          <p:grpSpPr>
            <a:xfrm>
              <a:off x="1524000" y="3352800"/>
              <a:ext cx="142875" cy="914400"/>
              <a:chOff x="5257800" y="4495800"/>
              <a:chExt cx="142875" cy="914400"/>
            </a:xfrm>
          </p:grpSpPr>
          <p:sp>
            <p:nvSpPr>
              <p:cNvPr id="410" name="Rectangle 15"/>
              <p:cNvSpPr>
                <a:spLocks noChangeArrowheads="1"/>
              </p:cNvSpPr>
              <p:nvPr/>
            </p:nvSpPr>
            <p:spPr bwMode="auto">
              <a:xfrm>
                <a:off x="52578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1" name="Rectangle 16"/>
              <p:cNvSpPr>
                <a:spLocks noChangeArrowheads="1"/>
              </p:cNvSpPr>
              <p:nvPr/>
            </p:nvSpPr>
            <p:spPr bwMode="auto">
              <a:xfrm>
                <a:off x="52578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4" name="Rectangle 15"/>
              <p:cNvSpPr>
                <a:spLocks noChangeArrowheads="1"/>
              </p:cNvSpPr>
              <p:nvPr/>
            </p:nvSpPr>
            <p:spPr bwMode="auto">
              <a:xfrm>
                <a:off x="52578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5" name="Rectangle 16"/>
              <p:cNvSpPr>
                <a:spLocks noChangeArrowheads="1"/>
              </p:cNvSpPr>
              <p:nvPr/>
            </p:nvSpPr>
            <p:spPr bwMode="auto">
              <a:xfrm>
                <a:off x="52578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8" name="Rectangle 15"/>
              <p:cNvSpPr>
                <a:spLocks noChangeArrowheads="1"/>
              </p:cNvSpPr>
              <p:nvPr/>
            </p:nvSpPr>
            <p:spPr bwMode="auto">
              <a:xfrm>
                <a:off x="52578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19" name="Rectangle 16"/>
              <p:cNvSpPr>
                <a:spLocks noChangeArrowheads="1"/>
              </p:cNvSpPr>
              <p:nvPr/>
            </p:nvSpPr>
            <p:spPr bwMode="auto">
              <a:xfrm>
                <a:off x="52578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7" name="Group 516"/>
            <p:cNvGrpSpPr/>
            <p:nvPr/>
          </p:nvGrpSpPr>
          <p:grpSpPr>
            <a:xfrm>
              <a:off x="825810" y="3352800"/>
              <a:ext cx="142875" cy="914400"/>
              <a:chOff x="4038600" y="4495800"/>
              <a:chExt cx="142875" cy="914400"/>
            </a:xfrm>
          </p:grpSpPr>
          <p:sp>
            <p:nvSpPr>
              <p:cNvPr id="447" name="Rectangle 23"/>
              <p:cNvSpPr>
                <a:spLocks noChangeArrowheads="1"/>
              </p:cNvSpPr>
              <p:nvPr/>
            </p:nvSpPr>
            <p:spPr bwMode="auto">
              <a:xfrm>
                <a:off x="4038600"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48" name="Rectangle 24"/>
              <p:cNvSpPr>
                <a:spLocks noChangeArrowheads="1"/>
              </p:cNvSpPr>
              <p:nvPr/>
            </p:nvSpPr>
            <p:spPr bwMode="auto">
              <a:xfrm>
                <a:off x="4038600"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1" name="Rectangle 23"/>
              <p:cNvSpPr>
                <a:spLocks noChangeArrowheads="1"/>
              </p:cNvSpPr>
              <p:nvPr/>
            </p:nvSpPr>
            <p:spPr bwMode="auto">
              <a:xfrm>
                <a:off x="4038600"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2" name="Rectangle 24"/>
              <p:cNvSpPr>
                <a:spLocks noChangeArrowheads="1"/>
              </p:cNvSpPr>
              <p:nvPr/>
            </p:nvSpPr>
            <p:spPr bwMode="auto">
              <a:xfrm>
                <a:off x="4038600"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5" name="Rectangle 23"/>
              <p:cNvSpPr>
                <a:spLocks noChangeArrowheads="1"/>
              </p:cNvSpPr>
              <p:nvPr/>
            </p:nvSpPr>
            <p:spPr bwMode="auto">
              <a:xfrm>
                <a:off x="4038600"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6" name="Rectangle 24"/>
              <p:cNvSpPr>
                <a:spLocks noChangeArrowheads="1"/>
              </p:cNvSpPr>
              <p:nvPr/>
            </p:nvSpPr>
            <p:spPr bwMode="auto">
              <a:xfrm>
                <a:off x="4038600"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8" name="Group 517"/>
            <p:cNvGrpSpPr/>
            <p:nvPr/>
          </p:nvGrpSpPr>
          <p:grpSpPr>
            <a:xfrm>
              <a:off x="1371600" y="3352800"/>
              <a:ext cx="142875" cy="914400"/>
              <a:chOff x="4181475" y="4495800"/>
              <a:chExt cx="142875" cy="914400"/>
            </a:xfrm>
          </p:grpSpPr>
          <p:sp>
            <p:nvSpPr>
              <p:cNvPr id="449" name="Rectangle 27"/>
              <p:cNvSpPr>
                <a:spLocks noChangeArrowheads="1"/>
              </p:cNvSpPr>
              <p:nvPr/>
            </p:nvSpPr>
            <p:spPr bwMode="auto">
              <a:xfrm>
                <a:off x="4181475"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0" name="Rectangle 28"/>
              <p:cNvSpPr>
                <a:spLocks noChangeArrowheads="1"/>
              </p:cNvSpPr>
              <p:nvPr/>
            </p:nvSpPr>
            <p:spPr bwMode="auto">
              <a:xfrm>
                <a:off x="4181475"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3" name="Rectangle 27"/>
              <p:cNvSpPr>
                <a:spLocks noChangeArrowheads="1"/>
              </p:cNvSpPr>
              <p:nvPr/>
            </p:nvSpPr>
            <p:spPr bwMode="auto">
              <a:xfrm>
                <a:off x="4181475"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4" name="Rectangle 28"/>
              <p:cNvSpPr>
                <a:spLocks noChangeArrowheads="1"/>
              </p:cNvSpPr>
              <p:nvPr/>
            </p:nvSpPr>
            <p:spPr bwMode="auto">
              <a:xfrm>
                <a:off x="4181475"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7" name="Rectangle 27"/>
              <p:cNvSpPr>
                <a:spLocks noChangeArrowheads="1"/>
              </p:cNvSpPr>
              <p:nvPr/>
            </p:nvSpPr>
            <p:spPr bwMode="auto">
              <a:xfrm>
                <a:off x="4181475"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58" name="Rectangle 28"/>
              <p:cNvSpPr>
                <a:spLocks noChangeArrowheads="1"/>
              </p:cNvSpPr>
              <p:nvPr/>
            </p:nvSpPr>
            <p:spPr bwMode="auto">
              <a:xfrm>
                <a:off x="4181475"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3" name="Group 512"/>
            <p:cNvGrpSpPr/>
            <p:nvPr/>
          </p:nvGrpSpPr>
          <p:grpSpPr>
            <a:xfrm>
              <a:off x="533400" y="3352800"/>
              <a:ext cx="142875" cy="914400"/>
              <a:chOff x="304800" y="4495800"/>
              <a:chExt cx="142875" cy="914400"/>
            </a:xfrm>
          </p:grpSpPr>
          <p:sp>
            <p:nvSpPr>
              <p:cNvPr id="460" name="Rectangle 9"/>
              <p:cNvSpPr>
                <a:spLocks noChangeArrowheads="1"/>
              </p:cNvSpPr>
              <p:nvPr/>
            </p:nvSpPr>
            <p:spPr bwMode="auto">
              <a:xfrm>
                <a:off x="304800"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1" name="Rectangle 10"/>
              <p:cNvSpPr>
                <a:spLocks noChangeArrowheads="1"/>
              </p:cNvSpPr>
              <p:nvPr/>
            </p:nvSpPr>
            <p:spPr bwMode="auto">
              <a:xfrm>
                <a:off x="304800"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4" name="Rectangle 9"/>
              <p:cNvSpPr>
                <a:spLocks noChangeArrowheads="1"/>
              </p:cNvSpPr>
              <p:nvPr/>
            </p:nvSpPr>
            <p:spPr bwMode="auto">
              <a:xfrm>
                <a:off x="304800"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5" name="Rectangle 10"/>
              <p:cNvSpPr>
                <a:spLocks noChangeArrowheads="1"/>
              </p:cNvSpPr>
              <p:nvPr/>
            </p:nvSpPr>
            <p:spPr bwMode="auto">
              <a:xfrm>
                <a:off x="304800"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8" name="Rectangle 9"/>
              <p:cNvSpPr>
                <a:spLocks noChangeArrowheads="1"/>
              </p:cNvSpPr>
              <p:nvPr/>
            </p:nvSpPr>
            <p:spPr bwMode="auto">
              <a:xfrm>
                <a:off x="304800"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9" name="Rectangle 10"/>
              <p:cNvSpPr>
                <a:spLocks noChangeArrowheads="1"/>
              </p:cNvSpPr>
              <p:nvPr/>
            </p:nvSpPr>
            <p:spPr bwMode="auto">
              <a:xfrm>
                <a:off x="304800"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4" name="Group 513"/>
            <p:cNvGrpSpPr/>
            <p:nvPr/>
          </p:nvGrpSpPr>
          <p:grpSpPr>
            <a:xfrm>
              <a:off x="1112025" y="3352800"/>
              <a:ext cx="142875" cy="914400"/>
              <a:chOff x="447675" y="4495800"/>
              <a:chExt cx="142875" cy="914400"/>
            </a:xfrm>
          </p:grpSpPr>
          <p:sp>
            <p:nvSpPr>
              <p:cNvPr id="462" name="Rectangle 13"/>
              <p:cNvSpPr>
                <a:spLocks noChangeArrowheads="1"/>
              </p:cNvSpPr>
              <p:nvPr/>
            </p:nvSpPr>
            <p:spPr bwMode="auto">
              <a:xfrm>
                <a:off x="447675"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3" name="Rectangle 14"/>
              <p:cNvSpPr>
                <a:spLocks noChangeArrowheads="1"/>
              </p:cNvSpPr>
              <p:nvPr/>
            </p:nvSpPr>
            <p:spPr bwMode="auto">
              <a:xfrm>
                <a:off x="447675"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6" name="Rectangle 13"/>
              <p:cNvSpPr>
                <a:spLocks noChangeArrowheads="1"/>
              </p:cNvSpPr>
              <p:nvPr/>
            </p:nvSpPr>
            <p:spPr bwMode="auto">
              <a:xfrm>
                <a:off x="447675"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67" name="Rectangle 14"/>
              <p:cNvSpPr>
                <a:spLocks noChangeArrowheads="1"/>
              </p:cNvSpPr>
              <p:nvPr/>
            </p:nvSpPr>
            <p:spPr bwMode="auto">
              <a:xfrm>
                <a:off x="447675"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70" name="Rectangle 13"/>
              <p:cNvSpPr>
                <a:spLocks noChangeArrowheads="1"/>
              </p:cNvSpPr>
              <p:nvPr/>
            </p:nvSpPr>
            <p:spPr bwMode="auto">
              <a:xfrm>
                <a:off x="447675"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71" name="Rectangle 14"/>
              <p:cNvSpPr>
                <a:spLocks noChangeArrowheads="1"/>
              </p:cNvSpPr>
              <p:nvPr/>
            </p:nvSpPr>
            <p:spPr bwMode="auto">
              <a:xfrm>
                <a:off x="447675"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5" name="Group 514"/>
            <p:cNvGrpSpPr/>
            <p:nvPr/>
          </p:nvGrpSpPr>
          <p:grpSpPr>
            <a:xfrm>
              <a:off x="679605" y="3352800"/>
              <a:ext cx="142875" cy="914400"/>
              <a:chOff x="3505200" y="4495800"/>
              <a:chExt cx="142875" cy="914400"/>
            </a:xfrm>
          </p:grpSpPr>
          <p:sp>
            <p:nvSpPr>
              <p:cNvPr id="486" name="Rectangle 21"/>
              <p:cNvSpPr>
                <a:spLocks noChangeArrowheads="1"/>
              </p:cNvSpPr>
              <p:nvPr/>
            </p:nvSpPr>
            <p:spPr bwMode="auto">
              <a:xfrm>
                <a:off x="3505200"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87" name="Rectangle 22"/>
              <p:cNvSpPr>
                <a:spLocks noChangeArrowheads="1"/>
              </p:cNvSpPr>
              <p:nvPr/>
            </p:nvSpPr>
            <p:spPr bwMode="auto">
              <a:xfrm>
                <a:off x="3505200"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0" name="Rectangle 21"/>
              <p:cNvSpPr>
                <a:spLocks noChangeArrowheads="1"/>
              </p:cNvSpPr>
              <p:nvPr/>
            </p:nvSpPr>
            <p:spPr bwMode="auto">
              <a:xfrm>
                <a:off x="3505200"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1" name="Rectangle 22"/>
              <p:cNvSpPr>
                <a:spLocks noChangeArrowheads="1"/>
              </p:cNvSpPr>
              <p:nvPr/>
            </p:nvSpPr>
            <p:spPr bwMode="auto">
              <a:xfrm>
                <a:off x="3505200"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4" name="Rectangle 21"/>
              <p:cNvSpPr>
                <a:spLocks noChangeArrowheads="1"/>
              </p:cNvSpPr>
              <p:nvPr/>
            </p:nvSpPr>
            <p:spPr bwMode="auto">
              <a:xfrm>
                <a:off x="3505200"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5" name="Rectangle 22"/>
              <p:cNvSpPr>
                <a:spLocks noChangeArrowheads="1"/>
              </p:cNvSpPr>
              <p:nvPr/>
            </p:nvSpPr>
            <p:spPr bwMode="auto">
              <a:xfrm>
                <a:off x="3505200"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16" name="Group 515"/>
            <p:cNvGrpSpPr/>
            <p:nvPr/>
          </p:nvGrpSpPr>
          <p:grpSpPr>
            <a:xfrm>
              <a:off x="1243980" y="3352800"/>
              <a:ext cx="142875" cy="914400"/>
              <a:chOff x="3648075" y="4495800"/>
              <a:chExt cx="142875" cy="914400"/>
            </a:xfrm>
          </p:grpSpPr>
          <p:sp>
            <p:nvSpPr>
              <p:cNvPr id="488" name="Rectangle 25"/>
              <p:cNvSpPr>
                <a:spLocks noChangeArrowheads="1"/>
              </p:cNvSpPr>
              <p:nvPr/>
            </p:nvSpPr>
            <p:spPr bwMode="auto">
              <a:xfrm>
                <a:off x="3648075"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89" name="Rectangle 26"/>
              <p:cNvSpPr>
                <a:spLocks noChangeArrowheads="1"/>
              </p:cNvSpPr>
              <p:nvPr/>
            </p:nvSpPr>
            <p:spPr bwMode="auto">
              <a:xfrm>
                <a:off x="3648075"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2" name="Rectangle 25"/>
              <p:cNvSpPr>
                <a:spLocks noChangeArrowheads="1"/>
              </p:cNvSpPr>
              <p:nvPr/>
            </p:nvSpPr>
            <p:spPr bwMode="auto">
              <a:xfrm>
                <a:off x="3648075"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3" name="Rectangle 26"/>
              <p:cNvSpPr>
                <a:spLocks noChangeArrowheads="1"/>
              </p:cNvSpPr>
              <p:nvPr/>
            </p:nvSpPr>
            <p:spPr bwMode="auto">
              <a:xfrm>
                <a:off x="3648075"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6" name="Rectangle 25"/>
              <p:cNvSpPr>
                <a:spLocks noChangeArrowheads="1"/>
              </p:cNvSpPr>
              <p:nvPr/>
            </p:nvSpPr>
            <p:spPr bwMode="auto">
              <a:xfrm>
                <a:off x="3648075"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497" name="Rectangle 26"/>
              <p:cNvSpPr>
                <a:spLocks noChangeArrowheads="1"/>
              </p:cNvSpPr>
              <p:nvPr/>
            </p:nvSpPr>
            <p:spPr bwMode="auto">
              <a:xfrm>
                <a:off x="3648075"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2" name="Group 521"/>
            <p:cNvGrpSpPr/>
            <p:nvPr/>
          </p:nvGrpSpPr>
          <p:grpSpPr>
            <a:xfrm>
              <a:off x="1676400" y="3352800"/>
              <a:ext cx="1133475" cy="914400"/>
              <a:chOff x="304800" y="4495800"/>
              <a:chExt cx="1133475" cy="914400"/>
            </a:xfrm>
          </p:grpSpPr>
          <p:grpSp>
            <p:nvGrpSpPr>
              <p:cNvPr id="523" name="Group 522"/>
              <p:cNvGrpSpPr/>
              <p:nvPr/>
            </p:nvGrpSpPr>
            <p:grpSpPr>
              <a:xfrm>
                <a:off x="743415" y="4495800"/>
                <a:ext cx="142875" cy="914400"/>
                <a:chOff x="5029200" y="4495800"/>
                <a:chExt cx="142875" cy="914400"/>
              </a:xfrm>
            </p:grpSpPr>
            <p:sp>
              <p:nvSpPr>
                <p:cNvPr id="573" name="Rectangle 11"/>
                <p:cNvSpPr>
                  <a:spLocks noChangeArrowheads="1"/>
                </p:cNvSpPr>
                <p:nvPr/>
              </p:nvSpPr>
              <p:spPr bwMode="auto">
                <a:xfrm>
                  <a:off x="50292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4" name="Rectangle 12"/>
                <p:cNvSpPr>
                  <a:spLocks noChangeArrowheads="1"/>
                </p:cNvSpPr>
                <p:nvPr/>
              </p:nvSpPr>
              <p:spPr bwMode="auto">
                <a:xfrm>
                  <a:off x="50292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5" name="Rectangle 11"/>
                <p:cNvSpPr>
                  <a:spLocks noChangeArrowheads="1"/>
                </p:cNvSpPr>
                <p:nvPr/>
              </p:nvSpPr>
              <p:spPr bwMode="auto">
                <a:xfrm>
                  <a:off x="50292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6" name="Rectangle 12"/>
                <p:cNvSpPr>
                  <a:spLocks noChangeArrowheads="1"/>
                </p:cNvSpPr>
                <p:nvPr/>
              </p:nvSpPr>
              <p:spPr bwMode="auto">
                <a:xfrm>
                  <a:off x="50292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7" name="Rectangle 11"/>
                <p:cNvSpPr>
                  <a:spLocks noChangeArrowheads="1"/>
                </p:cNvSpPr>
                <p:nvPr/>
              </p:nvSpPr>
              <p:spPr bwMode="auto">
                <a:xfrm>
                  <a:off x="50292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8" name="Rectangle 12"/>
                <p:cNvSpPr>
                  <a:spLocks noChangeArrowheads="1"/>
                </p:cNvSpPr>
                <p:nvPr/>
              </p:nvSpPr>
              <p:spPr bwMode="auto">
                <a:xfrm>
                  <a:off x="50292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4" name="Group 523"/>
              <p:cNvGrpSpPr/>
              <p:nvPr/>
            </p:nvGrpSpPr>
            <p:grpSpPr>
              <a:xfrm>
                <a:off x="1295400" y="4495800"/>
                <a:ext cx="142875" cy="914400"/>
                <a:chOff x="5257800" y="4495800"/>
                <a:chExt cx="142875" cy="914400"/>
              </a:xfrm>
            </p:grpSpPr>
            <p:sp>
              <p:nvSpPr>
                <p:cNvPr id="567" name="Rectangle 15"/>
                <p:cNvSpPr>
                  <a:spLocks noChangeArrowheads="1"/>
                </p:cNvSpPr>
                <p:nvPr/>
              </p:nvSpPr>
              <p:spPr bwMode="auto">
                <a:xfrm>
                  <a:off x="52578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8" name="Rectangle 16"/>
                <p:cNvSpPr>
                  <a:spLocks noChangeArrowheads="1"/>
                </p:cNvSpPr>
                <p:nvPr/>
              </p:nvSpPr>
              <p:spPr bwMode="auto">
                <a:xfrm>
                  <a:off x="52578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9" name="Rectangle 15"/>
                <p:cNvSpPr>
                  <a:spLocks noChangeArrowheads="1"/>
                </p:cNvSpPr>
                <p:nvPr/>
              </p:nvSpPr>
              <p:spPr bwMode="auto">
                <a:xfrm>
                  <a:off x="52578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0" name="Rectangle 16"/>
                <p:cNvSpPr>
                  <a:spLocks noChangeArrowheads="1"/>
                </p:cNvSpPr>
                <p:nvPr/>
              </p:nvSpPr>
              <p:spPr bwMode="auto">
                <a:xfrm>
                  <a:off x="52578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1" name="Rectangle 15"/>
                <p:cNvSpPr>
                  <a:spLocks noChangeArrowheads="1"/>
                </p:cNvSpPr>
                <p:nvPr/>
              </p:nvSpPr>
              <p:spPr bwMode="auto">
                <a:xfrm>
                  <a:off x="52578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72" name="Rectangle 16"/>
                <p:cNvSpPr>
                  <a:spLocks noChangeArrowheads="1"/>
                </p:cNvSpPr>
                <p:nvPr/>
              </p:nvSpPr>
              <p:spPr bwMode="auto">
                <a:xfrm>
                  <a:off x="52578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5" name="Group 524"/>
              <p:cNvGrpSpPr/>
              <p:nvPr/>
            </p:nvGrpSpPr>
            <p:grpSpPr>
              <a:xfrm>
                <a:off x="597210" y="4495800"/>
                <a:ext cx="142875" cy="914400"/>
                <a:chOff x="4038600" y="4495800"/>
                <a:chExt cx="142875" cy="914400"/>
              </a:xfrm>
            </p:grpSpPr>
            <p:sp>
              <p:nvSpPr>
                <p:cNvPr id="561" name="Rectangle 23"/>
                <p:cNvSpPr>
                  <a:spLocks noChangeArrowheads="1"/>
                </p:cNvSpPr>
                <p:nvPr/>
              </p:nvSpPr>
              <p:spPr bwMode="auto">
                <a:xfrm>
                  <a:off x="4038600"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2" name="Rectangle 24"/>
                <p:cNvSpPr>
                  <a:spLocks noChangeArrowheads="1"/>
                </p:cNvSpPr>
                <p:nvPr/>
              </p:nvSpPr>
              <p:spPr bwMode="auto">
                <a:xfrm>
                  <a:off x="4038600"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3" name="Rectangle 23"/>
                <p:cNvSpPr>
                  <a:spLocks noChangeArrowheads="1"/>
                </p:cNvSpPr>
                <p:nvPr/>
              </p:nvSpPr>
              <p:spPr bwMode="auto">
                <a:xfrm>
                  <a:off x="4038600"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4" name="Rectangle 24"/>
                <p:cNvSpPr>
                  <a:spLocks noChangeArrowheads="1"/>
                </p:cNvSpPr>
                <p:nvPr/>
              </p:nvSpPr>
              <p:spPr bwMode="auto">
                <a:xfrm>
                  <a:off x="4038600"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5" name="Rectangle 23"/>
                <p:cNvSpPr>
                  <a:spLocks noChangeArrowheads="1"/>
                </p:cNvSpPr>
                <p:nvPr/>
              </p:nvSpPr>
              <p:spPr bwMode="auto">
                <a:xfrm>
                  <a:off x="4038600"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6" name="Rectangle 24"/>
                <p:cNvSpPr>
                  <a:spLocks noChangeArrowheads="1"/>
                </p:cNvSpPr>
                <p:nvPr/>
              </p:nvSpPr>
              <p:spPr bwMode="auto">
                <a:xfrm>
                  <a:off x="4038600"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6" name="Group 525"/>
              <p:cNvGrpSpPr/>
              <p:nvPr/>
            </p:nvGrpSpPr>
            <p:grpSpPr>
              <a:xfrm>
                <a:off x="1143000" y="4495800"/>
                <a:ext cx="142875" cy="914400"/>
                <a:chOff x="4181475" y="4495800"/>
                <a:chExt cx="142875" cy="914400"/>
              </a:xfrm>
            </p:grpSpPr>
            <p:sp>
              <p:nvSpPr>
                <p:cNvPr id="555" name="Rectangle 27"/>
                <p:cNvSpPr>
                  <a:spLocks noChangeArrowheads="1"/>
                </p:cNvSpPr>
                <p:nvPr/>
              </p:nvSpPr>
              <p:spPr bwMode="auto">
                <a:xfrm>
                  <a:off x="4181475"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6" name="Rectangle 28"/>
                <p:cNvSpPr>
                  <a:spLocks noChangeArrowheads="1"/>
                </p:cNvSpPr>
                <p:nvPr/>
              </p:nvSpPr>
              <p:spPr bwMode="auto">
                <a:xfrm>
                  <a:off x="4181475"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7" name="Rectangle 27"/>
                <p:cNvSpPr>
                  <a:spLocks noChangeArrowheads="1"/>
                </p:cNvSpPr>
                <p:nvPr/>
              </p:nvSpPr>
              <p:spPr bwMode="auto">
                <a:xfrm>
                  <a:off x="4181475"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8" name="Rectangle 28"/>
                <p:cNvSpPr>
                  <a:spLocks noChangeArrowheads="1"/>
                </p:cNvSpPr>
                <p:nvPr/>
              </p:nvSpPr>
              <p:spPr bwMode="auto">
                <a:xfrm>
                  <a:off x="4181475"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9" name="Rectangle 27"/>
                <p:cNvSpPr>
                  <a:spLocks noChangeArrowheads="1"/>
                </p:cNvSpPr>
                <p:nvPr/>
              </p:nvSpPr>
              <p:spPr bwMode="auto">
                <a:xfrm>
                  <a:off x="4181475"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60" name="Rectangle 28"/>
                <p:cNvSpPr>
                  <a:spLocks noChangeArrowheads="1"/>
                </p:cNvSpPr>
                <p:nvPr/>
              </p:nvSpPr>
              <p:spPr bwMode="auto">
                <a:xfrm>
                  <a:off x="4181475"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7" name="Group 526"/>
              <p:cNvGrpSpPr/>
              <p:nvPr/>
            </p:nvGrpSpPr>
            <p:grpSpPr>
              <a:xfrm>
                <a:off x="304800" y="4495800"/>
                <a:ext cx="142875" cy="914400"/>
                <a:chOff x="304800" y="4495800"/>
                <a:chExt cx="142875" cy="914400"/>
              </a:xfrm>
            </p:grpSpPr>
            <p:sp>
              <p:nvSpPr>
                <p:cNvPr id="549" name="Rectangle 9"/>
                <p:cNvSpPr>
                  <a:spLocks noChangeArrowheads="1"/>
                </p:cNvSpPr>
                <p:nvPr/>
              </p:nvSpPr>
              <p:spPr bwMode="auto">
                <a:xfrm>
                  <a:off x="304800"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0" name="Rectangle 10"/>
                <p:cNvSpPr>
                  <a:spLocks noChangeArrowheads="1"/>
                </p:cNvSpPr>
                <p:nvPr/>
              </p:nvSpPr>
              <p:spPr bwMode="auto">
                <a:xfrm>
                  <a:off x="304800"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1" name="Rectangle 9"/>
                <p:cNvSpPr>
                  <a:spLocks noChangeArrowheads="1"/>
                </p:cNvSpPr>
                <p:nvPr/>
              </p:nvSpPr>
              <p:spPr bwMode="auto">
                <a:xfrm>
                  <a:off x="304800"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2" name="Rectangle 10"/>
                <p:cNvSpPr>
                  <a:spLocks noChangeArrowheads="1"/>
                </p:cNvSpPr>
                <p:nvPr/>
              </p:nvSpPr>
              <p:spPr bwMode="auto">
                <a:xfrm>
                  <a:off x="304800"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3" name="Rectangle 9"/>
                <p:cNvSpPr>
                  <a:spLocks noChangeArrowheads="1"/>
                </p:cNvSpPr>
                <p:nvPr/>
              </p:nvSpPr>
              <p:spPr bwMode="auto">
                <a:xfrm>
                  <a:off x="304800"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54" name="Rectangle 10"/>
                <p:cNvSpPr>
                  <a:spLocks noChangeArrowheads="1"/>
                </p:cNvSpPr>
                <p:nvPr/>
              </p:nvSpPr>
              <p:spPr bwMode="auto">
                <a:xfrm>
                  <a:off x="304800"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8" name="Group 527"/>
              <p:cNvGrpSpPr/>
              <p:nvPr/>
            </p:nvGrpSpPr>
            <p:grpSpPr>
              <a:xfrm>
                <a:off x="883425" y="4495800"/>
                <a:ext cx="142875" cy="914400"/>
                <a:chOff x="447675" y="4495800"/>
                <a:chExt cx="142875" cy="914400"/>
              </a:xfrm>
            </p:grpSpPr>
            <p:sp>
              <p:nvSpPr>
                <p:cNvPr id="543" name="Rectangle 13"/>
                <p:cNvSpPr>
                  <a:spLocks noChangeArrowheads="1"/>
                </p:cNvSpPr>
                <p:nvPr/>
              </p:nvSpPr>
              <p:spPr bwMode="auto">
                <a:xfrm>
                  <a:off x="447675"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4" name="Rectangle 14"/>
                <p:cNvSpPr>
                  <a:spLocks noChangeArrowheads="1"/>
                </p:cNvSpPr>
                <p:nvPr/>
              </p:nvSpPr>
              <p:spPr bwMode="auto">
                <a:xfrm>
                  <a:off x="447675"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5" name="Rectangle 13"/>
                <p:cNvSpPr>
                  <a:spLocks noChangeArrowheads="1"/>
                </p:cNvSpPr>
                <p:nvPr/>
              </p:nvSpPr>
              <p:spPr bwMode="auto">
                <a:xfrm>
                  <a:off x="447675"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6" name="Rectangle 14"/>
                <p:cNvSpPr>
                  <a:spLocks noChangeArrowheads="1"/>
                </p:cNvSpPr>
                <p:nvPr/>
              </p:nvSpPr>
              <p:spPr bwMode="auto">
                <a:xfrm>
                  <a:off x="447675"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7" name="Rectangle 13"/>
                <p:cNvSpPr>
                  <a:spLocks noChangeArrowheads="1"/>
                </p:cNvSpPr>
                <p:nvPr/>
              </p:nvSpPr>
              <p:spPr bwMode="auto">
                <a:xfrm>
                  <a:off x="447675"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8" name="Rectangle 14"/>
                <p:cNvSpPr>
                  <a:spLocks noChangeArrowheads="1"/>
                </p:cNvSpPr>
                <p:nvPr/>
              </p:nvSpPr>
              <p:spPr bwMode="auto">
                <a:xfrm>
                  <a:off x="447675"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29" name="Group 528"/>
              <p:cNvGrpSpPr/>
              <p:nvPr/>
            </p:nvGrpSpPr>
            <p:grpSpPr>
              <a:xfrm>
                <a:off x="451005" y="4495800"/>
                <a:ext cx="142875" cy="914400"/>
                <a:chOff x="3505200" y="4495800"/>
                <a:chExt cx="142875" cy="914400"/>
              </a:xfrm>
            </p:grpSpPr>
            <p:sp>
              <p:nvSpPr>
                <p:cNvPr id="537" name="Rectangle 21"/>
                <p:cNvSpPr>
                  <a:spLocks noChangeArrowheads="1"/>
                </p:cNvSpPr>
                <p:nvPr/>
              </p:nvSpPr>
              <p:spPr bwMode="auto">
                <a:xfrm>
                  <a:off x="3505200"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8" name="Rectangle 22"/>
                <p:cNvSpPr>
                  <a:spLocks noChangeArrowheads="1"/>
                </p:cNvSpPr>
                <p:nvPr/>
              </p:nvSpPr>
              <p:spPr bwMode="auto">
                <a:xfrm>
                  <a:off x="3505200"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9" name="Rectangle 21"/>
                <p:cNvSpPr>
                  <a:spLocks noChangeArrowheads="1"/>
                </p:cNvSpPr>
                <p:nvPr/>
              </p:nvSpPr>
              <p:spPr bwMode="auto">
                <a:xfrm>
                  <a:off x="3505200"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0" name="Rectangle 22"/>
                <p:cNvSpPr>
                  <a:spLocks noChangeArrowheads="1"/>
                </p:cNvSpPr>
                <p:nvPr/>
              </p:nvSpPr>
              <p:spPr bwMode="auto">
                <a:xfrm>
                  <a:off x="3505200"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1" name="Rectangle 21"/>
                <p:cNvSpPr>
                  <a:spLocks noChangeArrowheads="1"/>
                </p:cNvSpPr>
                <p:nvPr/>
              </p:nvSpPr>
              <p:spPr bwMode="auto">
                <a:xfrm>
                  <a:off x="3505200"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42" name="Rectangle 22"/>
                <p:cNvSpPr>
                  <a:spLocks noChangeArrowheads="1"/>
                </p:cNvSpPr>
                <p:nvPr/>
              </p:nvSpPr>
              <p:spPr bwMode="auto">
                <a:xfrm>
                  <a:off x="3505200"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30" name="Group 529"/>
              <p:cNvGrpSpPr/>
              <p:nvPr/>
            </p:nvGrpSpPr>
            <p:grpSpPr>
              <a:xfrm>
                <a:off x="1015380" y="4495800"/>
                <a:ext cx="142875" cy="914400"/>
                <a:chOff x="3648075" y="4495800"/>
                <a:chExt cx="142875" cy="914400"/>
              </a:xfrm>
            </p:grpSpPr>
            <p:sp>
              <p:nvSpPr>
                <p:cNvPr id="531" name="Rectangle 25"/>
                <p:cNvSpPr>
                  <a:spLocks noChangeArrowheads="1"/>
                </p:cNvSpPr>
                <p:nvPr/>
              </p:nvSpPr>
              <p:spPr bwMode="auto">
                <a:xfrm>
                  <a:off x="3648075"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2" name="Rectangle 26"/>
                <p:cNvSpPr>
                  <a:spLocks noChangeArrowheads="1"/>
                </p:cNvSpPr>
                <p:nvPr/>
              </p:nvSpPr>
              <p:spPr bwMode="auto">
                <a:xfrm>
                  <a:off x="3648075"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3" name="Rectangle 25"/>
                <p:cNvSpPr>
                  <a:spLocks noChangeArrowheads="1"/>
                </p:cNvSpPr>
                <p:nvPr/>
              </p:nvSpPr>
              <p:spPr bwMode="auto">
                <a:xfrm>
                  <a:off x="3648075"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4" name="Rectangle 26"/>
                <p:cNvSpPr>
                  <a:spLocks noChangeArrowheads="1"/>
                </p:cNvSpPr>
                <p:nvPr/>
              </p:nvSpPr>
              <p:spPr bwMode="auto">
                <a:xfrm>
                  <a:off x="3648075"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5" name="Rectangle 25"/>
                <p:cNvSpPr>
                  <a:spLocks noChangeArrowheads="1"/>
                </p:cNvSpPr>
                <p:nvPr/>
              </p:nvSpPr>
              <p:spPr bwMode="auto">
                <a:xfrm>
                  <a:off x="3648075"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36" name="Rectangle 26"/>
                <p:cNvSpPr>
                  <a:spLocks noChangeArrowheads="1"/>
                </p:cNvSpPr>
                <p:nvPr/>
              </p:nvSpPr>
              <p:spPr bwMode="auto">
                <a:xfrm>
                  <a:off x="3648075"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nvGrpSpPr>
            <p:cNvPr id="579" name="Group 578"/>
            <p:cNvGrpSpPr/>
            <p:nvPr/>
          </p:nvGrpSpPr>
          <p:grpSpPr>
            <a:xfrm>
              <a:off x="2819400" y="3352800"/>
              <a:ext cx="1133475" cy="914400"/>
              <a:chOff x="304800" y="4495800"/>
              <a:chExt cx="1133475" cy="914400"/>
            </a:xfrm>
          </p:grpSpPr>
          <p:grpSp>
            <p:nvGrpSpPr>
              <p:cNvPr id="580" name="Group 579"/>
              <p:cNvGrpSpPr/>
              <p:nvPr/>
            </p:nvGrpSpPr>
            <p:grpSpPr>
              <a:xfrm>
                <a:off x="743415" y="4495800"/>
                <a:ext cx="142875" cy="914400"/>
                <a:chOff x="5029200" y="4495800"/>
                <a:chExt cx="142875" cy="914400"/>
              </a:xfrm>
            </p:grpSpPr>
            <p:sp>
              <p:nvSpPr>
                <p:cNvPr id="630" name="Rectangle 11"/>
                <p:cNvSpPr>
                  <a:spLocks noChangeArrowheads="1"/>
                </p:cNvSpPr>
                <p:nvPr/>
              </p:nvSpPr>
              <p:spPr bwMode="auto">
                <a:xfrm>
                  <a:off x="50292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31" name="Rectangle 12"/>
                <p:cNvSpPr>
                  <a:spLocks noChangeArrowheads="1"/>
                </p:cNvSpPr>
                <p:nvPr/>
              </p:nvSpPr>
              <p:spPr bwMode="auto">
                <a:xfrm>
                  <a:off x="50292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32" name="Rectangle 11"/>
                <p:cNvSpPr>
                  <a:spLocks noChangeArrowheads="1"/>
                </p:cNvSpPr>
                <p:nvPr/>
              </p:nvSpPr>
              <p:spPr bwMode="auto">
                <a:xfrm>
                  <a:off x="50292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33" name="Rectangle 12"/>
                <p:cNvSpPr>
                  <a:spLocks noChangeArrowheads="1"/>
                </p:cNvSpPr>
                <p:nvPr/>
              </p:nvSpPr>
              <p:spPr bwMode="auto">
                <a:xfrm>
                  <a:off x="50292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34" name="Rectangle 11"/>
                <p:cNvSpPr>
                  <a:spLocks noChangeArrowheads="1"/>
                </p:cNvSpPr>
                <p:nvPr/>
              </p:nvSpPr>
              <p:spPr bwMode="auto">
                <a:xfrm>
                  <a:off x="50292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35" name="Rectangle 12"/>
                <p:cNvSpPr>
                  <a:spLocks noChangeArrowheads="1"/>
                </p:cNvSpPr>
                <p:nvPr/>
              </p:nvSpPr>
              <p:spPr bwMode="auto">
                <a:xfrm>
                  <a:off x="50292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1" name="Group 580"/>
              <p:cNvGrpSpPr/>
              <p:nvPr/>
            </p:nvGrpSpPr>
            <p:grpSpPr>
              <a:xfrm>
                <a:off x="1295400" y="4495800"/>
                <a:ext cx="142875" cy="914400"/>
                <a:chOff x="5257800" y="4495800"/>
                <a:chExt cx="142875" cy="914400"/>
              </a:xfrm>
            </p:grpSpPr>
            <p:sp>
              <p:nvSpPr>
                <p:cNvPr id="624" name="Rectangle 15"/>
                <p:cNvSpPr>
                  <a:spLocks noChangeArrowheads="1"/>
                </p:cNvSpPr>
                <p:nvPr/>
              </p:nvSpPr>
              <p:spPr bwMode="auto">
                <a:xfrm>
                  <a:off x="5257800" y="4495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5" name="Rectangle 16"/>
                <p:cNvSpPr>
                  <a:spLocks noChangeArrowheads="1"/>
                </p:cNvSpPr>
                <p:nvPr/>
              </p:nvSpPr>
              <p:spPr bwMode="auto">
                <a:xfrm>
                  <a:off x="5257800" y="46482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6" name="Rectangle 15"/>
                <p:cNvSpPr>
                  <a:spLocks noChangeArrowheads="1"/>
                </p:cNvSpPr>
                <p:nvPr/>
              </p:nvSpPr>
              <p:spPr bwMode="auto">
                <a:xfrm>
                  <a:off x="5257800" y="48006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7" name="Rectangle 16"/>
                <p:cNvSpPr>
                  <a:spLocks noChangeArrowheads="1"/>
                </p:cNvSpPr>
                <p:nvPr/>
              </p:nvSpPr>
              <p:spPr bwMode="auto">
                <a:xfrm>
                  <a:off x="5257800" y="49530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8" name="Rectangle 15"/>
                <p:cNvSpPr>
                  <a:spLocks noChangeArrowheads="1"/>
                </p:cNvSpPr>
                <p:nvPr/>
              </p:nvSpPr>
              <p:spPr bwMode="auto">
                <a:xfrm>
                  <a:off x="5257800" y="51054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9" name="Rectangle 16"/>
                <p:cNvSpPr>
                  <a:spLocks noChangeArrowheads="1"/>
                </p:cNvSpPr>
                <p:nvPr/>
              </p:nvSpPr>
              <p:spPr bwMode="auto">
                <a:xfrm>
                  <a:off x="5257800" y="5257800"/>
                  <a:ext cx="142875" cy="152400"/>
                </a:xfrm>
                <a:prstGeom prst="rect">
                  <a:avLst/>
                </a:prstGeom>
                <a:solidFill>
                  <a:srgbClr val="F81809">
                    <a:alpha val="91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2" name="Group 581"/>
              <p:cNvGrpSpPr/>
              <p:nvPr/>
            </p:nvGrpSpPr>
            <p:grpSpPr>
              <a:xfrm>
                <a:off x="597210" y="4495800"/>
                <a:ext cx="142875" cy="914400"/>
                <a:chOff x="4038600" y="4495800"/>
                <a:chExt cx="142875" cy="914400"/>
              </a:xfrm>
            </p:grpSpPr>
            <p:sp>
              <p:nvSpPr>
                <p:cNvPr id="618" name="Rectangle 23"/>
                <p:cNvSpPr>
                  <a:spLocks noChangeArrowheads="1"/>
                </p:cNvSpPr>
                <p:nvPr/>
              </p:nvSpPr>
              <p:spPr bwMode="auto">
                <a:xfrm>
                  <a:off x="4038600"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9" name="Rectangle 24"/>
                <p:cNvSpPr>
                  <a:spLocks noChangeArrowheads="1"/>
                </p:cNvSpPr>
                <p:nvPr/>
              </p:nvSpPr>
              <p:spPr bwMode="auto">
                <a:xfrm>
                  <a:off x="4038600"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0" name="Rectangle 23"/>
                <p:cNvSpPr>
                  <a:spLocks noChangeArrowheads="1"/>
                </p:cNvSpPr>
                <p:nvPr/>
              </p:nvSpPr>
              <p:spPr bwMode="auto">
                <a:xfrm>
                  <a:off x="4038600"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1" name="Rectangle 24"/>
                <p:cNvSpPr>
                  <a:spLocks noChangeArrowheads="1"/>
                </p:cNvSpPr>
                <p:nvPr/>
              </p:nvSpPr>
              <p:spPr bwMode="auto">
                <a:xfrm>
                  <a:off x="4038600"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2" name="Rectangle 23"/>
                <p:cNvSpPr>
                  <a:spLocks noChangeArrowheads="1"/>
                </p:cNvSpPr>
                <p:nvPr/>
              </p:nvSpPr>
              <p:spPr bwMode="auto">
                <a:xfrm>
                  <a:off x="4038600"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23" name="Rectangle 24"/>
                <p:cNvSpPr>
                  <a:spLocks noChangeArrowheads="1"/>
                </p:cNvSpPr>
                <p:nvPr/>
              </p:nvSpPr>
              <p:spPr bwMode="auto">
                <a:xfrm>
                  <a:off x="4038600"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3" name="Group 582"/>
              <p:cNvGrpSpPr/>
              <p:nvPr/>
            </p:nvGrpSpPr>
            <p:grpSpPr>
              <a:xfrm>
                <a:off x="1143000" y="4495800"/>
                <a:ext cx="142875" cy="914400"/>
                <a:chOff x="4181475" y="4495800"/>
                <a:chExt cx="142875" cy="914400"/>
              </a:xfrm>
            </p:grpSpPr>
            <p:sp>
              <p:nvSpPr>
                <p:cNvPr id="612" name="Rectangle 27"/>
                <p:cNvSpPr>
                  <a:spLocks noChangeArrowheads="1"/>
                </p:cNvSpPr>
                <p:nvPr/>
              </p:nvSpPr>
              <p:spPr bwMode="auto">
                <a:xfrm>
                  <a:off x="4181475" y="48006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3" name="Rectangle 28"/>
                <p:cNvSpPr>
                  <a:spLocks noChangeArrowheads="1"/>
                </p:cNvSpPr>
                <p:nvPr/>
              </p:nvSpPr>
              <p:spPr bwMode="auto">
                <a:xfrm>
                  <a:off x="4181475" y="49530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4" name="Rectangle 27"/>
                <p:cNvSpPr>
                  <a:spLocks noChangeArrowheads="1"/>
                </p:cNvSpPr>
                <p:nvPr/>
              </p:nvSpPr>
              <p:spPr bwMode="auto">
                <a:xfrm>
                  <a:off x="4181475" y="4495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5" name="Rectangle 28"/>
                <p:cNvSpPr>
                  <a:spLocks noChangeArrowheads="1"/>
                </p:cNvSpPr>
                <p:nvPr/>
              </p:nvSpPr>
              <p:spPr bwMode="auto">
                <a:xfrm>
                  <a:off x="4181475" y="46482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6" name="Rectangle 27"/>
                <p:cNvSpPr>
                  <a:spLocks noChangeArrowheads="1"/>
                </p:cNvSpPr>
                <p:nvPr/>
              </p:nvSpPr>
              <p:spPr bwMode="auto">
                <a:xfrm>
                  <a:off x="4181475" y="51054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7" name="Rectangle 28"/>
                <p:cNvSpPr>
                  <a:spLocks noChangeArrowheads="1"/>
                </p:cNvSpPr>
                <p:nvPr/>
              </p:nvSpPr>
              <p:spPr bwMode="auto">
                <a:xfrm>
                  <a:off x="4181475" y="5257800"/>
                  <a:ext cx="142875" cy="152400"/>
                </a:xfrm>
                <a:prstGeom prst="rect">
                  <a:avLst/>
                </a:prstGeom>
                <a:solidFill>
                  <a:srgbClr val="FF6600">
                    <a:alpha val="90000"/>
                  </a:srgbClr>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4" name="Group 583"/>
              <p:cNvGrpSpPr/>
              <p:nvPr/>
            </p:nvGrpSpPr>
            <p:grpSpPr>
              <a:xfrm>
                <a:off x="304800" y="4495800"/>
                <a:ext cx="142875" cy="914400"/>
                <a:chOff x="304800" y="4495800"/>
                <a:chExt cx="142875" cy="914400"/>
              </a:xfrm>
            </p:grpSpPr>
            <p:sp>
              <p:nvSpPr>
                <p:cNvPr id="606" name="Rectangle 9"/>
                <p:cNvSpPr>
                  <a:spLocks noChangeArrowheads="1"/>
                </p:cNvSpPr>
                <p:nvPr/>
              </p:nvSpPr>
              <p:spPr bwMode="auto">
                <a:xfrm>
                  <a:off x="304800"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7" name="Rectangle 10"/>
                <p:cNvSpPr>
                  <a:spLocks noChangeArrowheads="1"/>
                </p:cNvSpPr>
                <p:nvPr/>
              </p:nvSpPr>
              <p:spPr bwMode="auto">
                <a:xfrm>
                  <a:off x="304800"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8" name="Rectangle 9"/>
                <p:cNvSpPr>
                  <a:spLocks noChangeArrowheads="1"/>
                </p:cNvSpPr>
                <p:nvPr/>
              </p:nvSpPr>
              <p:spPr bwMode="auto">
                <a:xfrm>
                  <a:off x="304800"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9" name="Rectangle 10"/>
                <p:cNvSpPr>
                  <a:spLocks noChangeArrowheads="1"/>
                </p:cNvSpPr>
                <p:nvPr/>
              </p:nvSpPr>
              <p:spPr bwMode="auto">
                <a:xfrm>
                  <a:off x="304800"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0" name="Rectangle 9"/>
                <p:cNvSpPr>
                  <a:spLocks noChangeArrowheads="1"/>
                </p:cNvSpPr>
                <p:nvPr/>
              </p:nvSpPr>
              <p:spPr bwMode="auto">
                <a:xfrm>
                  <a:off x="304800"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11" name="Rectangle 10"/>
                <p:cNvSpPr>
                  <a:spLocks noChangeArrowheads="1"/>
                </p:cNvSpPr>
                <p:nvPr/>
              </p:nvSpPr>
              <p:spPr bwMode="auto">
                <a:xfrm>
                  <a:off x="304800"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5" name="Group 584"/>
              <p:cNvGrpSpPr/>
              <p:nvPr/>
            </p:nvGrpSpPr>
            <p:grpSpPr>
              <a:xfrm>
                <a:off x="883425" y="4495800"/>
                <a:ext cx="142875" cy="914400"/>
                <a:chOff x="447675" y="4495800"/>
                <a:chExt cx="142875" cy="914400"/>
              </a:xfrm>
            </p:grpSpPr>
            <p:sp>
              <p:nvSpPr>
                <p:cNvPr id="600" name="Rectangle 13"/>
                <p:cNvSpPr>
                  <a:spLocks noChangeArrowheads="1"/>
                </p:cNvSpPr>
                <p:nvPr/>
              </p:nvSpPr>
              <p:spPr bwMode="auto">
                <a:xfrm>
                  <a:off x="447675" y="48006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1" name="Rectangle 14"/>
                <p:cNvSpPr>
                  <a:spLocks noChangeArrowheads="1"/>
                </p:cNvSpPr>
                <p:nvPr/>
              </p:nvSpPr>
              <p:spPr bwMode="auto">
                <a:xfrm>
                  <a:off x="447675" y="49530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2" name="Rectangle 13"/>
                <p:cNvSpPr>
                  <a:spLocks noChangeArrowheads="1"/>
                </p:cNvSpPr>
                <p:nvPr/>
              </p:nvSpPr>
              <p:spPr bwMode="auto">
                <a:xfrm>
                  <a:off x="447675" y="4495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3" name="Rectangle 14"/>
                <p:cNvSpPr>
                  <a:spLocks noChangeArrowheads="1"/>
                </p:cNvSpPr>
                <p:nvPr/>
              </p:nvSpPr>
              <p:spPr bwMode="auto">
                <a:xfrm>
                  <a:off x="447675" y="46482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4" name="Rectangle 13"/>
                <p:cNvSpPr>
                  <a:spLocks noChangeArrowheads="1"/>
                </p:cNvSpPr>
                <p:nvPr/>
              </p:nvSpPr>
              <p:spPr bwMode="auto">
                <a:xfrm>
                  <a:off x="447675" y="51054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605" name="Rectangle 14"/>
                <p:cNvSpPr>
                  <a:spLocks noChangeArrowheads="1"/>
                </p:cNvSpPr>
                <p:nvPr/>
              </p:nvSpPr>
              <p:spPr bwMode="auto">
                <a:xfrm>
                  <a:off x="447675" y="5257800"/>
                  <a:ext cx="142875" cy="152400"/>
                </a:xfrm>
                <a:prstGeom prst="rect">
                  <a:avLst/>
                </a:prstGeom>
                <a:solidFill>
                  <a:srgbClr val="FFFF00"/>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6" name="Group 585"/>
              <p:cNvGrpSpPr/>
              <p:nvPr/>
            </p:nvGrpSpPr>
            <p:grpSpPr>
              <a:xfrm>
                <a:off x="451005" y="4495800"/>
                <a:ext cx="142875" cy="914400"/>
                <a:chOff x="3505200" y="4495800"/>
                <a:chExt cx="142875" cy="914400"/>
              </a:xfrm>
            </p:grpSpPr>
            <p:sp>
              <p:nvSpPr>
                <p:cNvPr id="594" name="Rectangle 21"/>
                <p:cNvSpPr>
                  <a:spLocks noChangeArrowheads="1"/>
                </p:cNvSpPr>
                <p:nvPr/>
              </p:nvSpPr>
              <p:spPr bwMode="auto">
                <a:xfrm>
                  <a:off x="3505200"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5" name="Rectangle 22"/>
                <p:cNvSpPr>
                  <a:spLocks noChangeArrowheads="1"/>
                </p:cNvSpPr>
                <p:nvPr/>
              </p:nvSpPr>
              <p:spPr bwMode="auto">
                <a:xfrm>
                  <a:off x="3505200"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6" name="Rectangle 21"/>
                <p:cNvSpPr>
                  <a:spLocks noChangeArrowheads="1"/>
                </p:cNvSpPr>
                <p:nvPr/>
              </p:nvSpPr>
              <p:spPr bwMode="auto">
                <a:xfrm>
                  <a:off x="3505200"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7" name="Rectangle 22"/>
                <p:cNvSpPr>
                  <a:spLocks noChangeArrowheads="1"/>
                </p:cNvSpPr>
                <p:nvPr/>
              </p:nvSpPr>
              <p:spPr bwMode="auto">
                <a:xfrm>
                  <a:off x="3505200"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8" name="Rectangle 21"/>
                <p:cNvSpPr>
                  <a:spLocks noChangeArrowheads="1"/>
                </p:cNvSpPr>
                <p:nvPr/>
              </p:nvSpPr>
              <p:spPr bwMode="auto">
                <a:xfrm>
                  <a:off x="3505200"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9" name="Rectangle 22"/>
                <p:cNvSpPr>
                  <a:spLocks noChangeArrowheads="1"/>
                </p:cNvSpPr>
                <p:nvPr/>
              </p:nvSpPr>
              <p:spPr bwMode="auto">
                <a:xfrm>
                  <a:off x="3505200"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nvGrpSpPr>
              <p:cNvPr id="587" name="Group 586"/>
              <p:cNvGrpSpPr/>
              <p:nvPr/>
            </p:nvGrpSpPr>
            <p:grpSpPr>
              <a:xfrm>
                <a:off x="1015380" y="4495800"/>
                <a:ext cx="142875" cy="914400"/>
                <a:chOff x="3648075" y="4495800"/>
                <a:chExt cx="142875" cy="914400"/>
              </a:xfrm>
            </p:grpSpPr>
            <p:sp>
              <p:nvSpPr>
                <p:cNvPr id="588" name="Rectangle 25"/>
                <p:cNvSpPr>
                  <a:spLocks noChangeArrowheads="1"/>
                </p:cNvSpPr>
                <p:nvPr/>
              </p:nvSpPr>
              <p:spPr bwMode="auto">
                <a:xfrm>
                  <a:off x="3648075" y="48006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89" name="Rectangle 26"/>
                <p:cNvSpPr>
                  <a:spLocks noChangeArrowheads="1"/>
                </p:cNvSpPr>
                <p:nvPr/>
              </p:nvSpPr>
              <p:spPr bwMode="auto">
                <a:xfrm>
                  <a:off x="3648075" y="49530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0" name="Rectangle 25"/>
                <p:cNvSpPr>
                  <a:spLocks noChangeArrowheads="1"/>
                </p:cNvSpPr>
                <p:nvPr/>
              </p:nvSpPr>
              <p:spPr bwMode="auto">
                <a:xfrm>
                  <a:off x="3648075" y="4495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1" name="Rectangle 26"/>
                <p:cNvSpPr>
                  <a:spLocks noChangeArrowheads="1"/>
                </p:cNvSpPr>
                <p:nvPr/>
              </p:nvSpPr>
              <p:spPr bwMode="auto">
                <a:xfrm>
                  <a:off x="3648075" y="46482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2" name="Rectangle 25"/>
                <p:cNvSpPr>
                  <a:spLocks noChangeArrowheads="1"/>
                </p:cNvSpPr>
                <p:nvPr/>
              </p:nvSpPr>
              <p:spPr bwMode="auto">
                <a:xfrm>
                  <a:off x="3648075" y="51054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sp>
              <p:nvSpPr>
                <p:cNvPr id="593" name="Rectangle 26"/>
                <p:cNvSpPr>
                  <a:spLocks noChangeArrowheads="1"/>
                </p:cNvSpPr>
                <p:nvPr/>
              </p:nvSpPr>
              <p:spPr bwMode="auto">
                <a:xfrm>
                  <a:off x="3648075" y="5257800"/>
                  <a:ext cx="142875" cy="152400"/>
                </a:xfrm>
                <a:prstGeom prst="rect">
                  <a:avLst/>
                </a:prstGeom>
                <a:solidFill>
                  <a:srgbClr val="6AE93D"/>
                </a:solidFill>
                <a:ln w="12700">
                  <a:solidFill>
                    <a:schemeClr val="tx1"/>
                  </a:solidFill>
                  <a:miter lim="800000"/>
                  <a:headEnd type="none" w="sm" len="sm"/>
                  <a:tailEnd type="none" w="sm" len="sm"/>
                </a:ln>
              </p:spPr>
              <p:txBody>
                <a:bodyPr wrap="none" anchor="ctr"/>
                <a:lstStyle/>
                <a:p>
                  <a:pPr algn="ctr"/>
                  <a:r>
                    <a:rPr lang="en-US" sz="2000" b="1" dirty="0">
                      <a:latin typeface="Courier New" pitchFamily="49" charset="0"/>
                    </a:rPr>
                    <a:t> </a:t>
                  </a:r>
                </a:p>
              </p:txBody>
            </p:sp>
          </p:grpSp>
        </p:grpSp>
      </p:grpSp>
      <p:sp>
        <p:nvSpPr>
          <p:cNvPr id="637" name="TextBox 636"/>
          <p:cNvSpPr txBox="1"/>
          <p:nvPr/>
        </p:nvSpPr>
        <p:spPr>
          <a:xfrm>
            <a:off x="7422552" y="2221751"/>
            <a:ext cx="1172116" cy="523220"/>
          </a:xfrm>
          <a:prstGeom prst="rect">
            <a:avLst/>
          </a:prstGeom>
          <a:noFill/>
        </p:spPr>
        <p:txBody>
          <a:bodyPr wrap="none" rtlCol="0">
            <a:spAutoFit/>
          </a:bodyPr>
          <a:lstStyle/>
          <a:p>
            <a:pPr algn="ctr"/>
            <a:r>
              <a:rPr lang="en-US" sz="2800" b="1" dirty="0"/>
              <a:t>Block</a:t>
            </a:r>
          </a:p>
        </p:txBody>
      </p:sp>
      <p:sp>
        <p:nvSpPr>
          <p:cNvPr id="638" name="TextBox 637"/>
          <p:cNvSpPr txBox="1"/>
          <p:nvPr/>
        </p:nvSpPr>
        <p:spPr>
          <a:xfrm>
            <a:off x="7390300" y="3547033"/>
            <a:ext cx="1242598" cy="523220"/>
          </a:xfrm>
          <a:prstGeom prst="rect">
            <a:avLst/>
          </a:prstGeom>
          <a:noFill/>
        </p:spPr>
        <p:txBody>
          <a:bodyPr wrap="none" rtlCol="0">
            <a:spAutoFit/>
          </a:bodyPr>
          <a:lstStyle/>
          <a:p>
            <a:pPr algn="ctr"/>
            <a:r>
              <a:rPr lang="en-US" sz="2800" b="1" dirty="0"/>
              <a:t>Cyclic</a:t>
            </a:r>
          </a:p>
        </p:txBody>
      </p:sp>
      <p:sp>
        <p:nvSpPr>
          <p:cNvPr id="639" name="TextBox 638"/>
          <p:cNvSpPr txBox="1"/>
          <p:nvPr/>
        </p:nvSpPr>
        <p:spPr>
          <a:xfrm>
            <a:off x="6704837" y="4880125"/>
            <a:ext cx="2560016" cy="523220"/>
          </a:xfrm>
          <a:prstGeom prst="rect">
            <a:avLst/>
          </a:prstGeom>
          <a:noFill/>
        </p:spPr>
        <p:txBody>
          <a:bodyPr wrap="none" rtlCol="0">
            <a:spAutoFit/>
          </a:bodyPr>
          <a:lstStyle/>
          <a:p>
            <a:pPr algn="ctr"/>
            <a:r>
              <a:rPr lang="en-US" sz="2800" b="1" dirty="0"/>
              <a:t>Block – cyclic</a:t>
            </a:r>
          </a:p>
        </p:txBody>
      </p:sp>
      <p:sp>
        <p:nvSpPr>
          <p:cNvPr id="3" name="Title 2"/>
          <p:cNvSpPr>
            <a:spLocks noGrp="1"/>
          </p:cNvSpPr>
          <p:nvPr>
            <p:ph type="title"/>
          </p:nvPr>
        </p:nvSpPr>
        <p:spPr/>
        <p:txBody>
          <a:bodyPr/>
          <a:lstStyle/>
          <a:p>
            <a:r>
              <a:rPr lang="en-US" dirty="0"/>
              <a:t>Distribution Types</a:t>
            </a:r>
          </a:p>
        </p:txBody>
      </p:sp>
    </p:spTree>
    <p:extLst>
      <p:ext uri="{BB962C8B-B14F-4D97-AF65-F5344CB8AC3E}">
        <p14:creationId xmlns:p14="http://schemas.microsoft.com/office/powerpoint/2010/main" val="4182618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 name="TextBox 636"/>
          <p:cNvSpPr txBox="1"/>
          <p:nvPr/>
        </p:nvSpPr>
        <p:spPr>
          <a:xfrm>
            <a:off x="2671501" y="5450650"/>
            <a:ext cx="1172116" cy="523220"/>
          </a:xfrm>
          <a:prstGeom prst="rect">
            <a:avLst/>
          </a:prstGeom>
          <a:noFill/>
        </p:spPr>
        <p:txBody>
          <a:bodyPr wrap="none" rtlCol="0">
            <a:spAutoFit/>
          </a:bodyPr>
          <a:lstStyle/>
          <a:p>
            <a:pPr algn="ctr"/>
            <a:r>
              <a:rPr lang="en-US" sz="2800" b="1" dirty="0"/>
              <a:t>Block</a:t>
            </a:r>
          </a:p>
        </p:txBody>
      </p:sp>
      <p:sp>
        <p:nvSpPr>
          <p:cNvPr id="638" name="TextBox 637"/>
          <p:cNvSpPr txBox="1"/>
          <p:nvPr/>
        </p:nvSpPr>
        <p:spPr>
          <a:xfrm>
            <a:off x="8506210" y="5450650"/>
            <a:ext cx="1242598" cy="523220"/>
          </a:xfrm>
          <a:prstGeom prst="rect">
            <a:avLst/>
          </a:prstGeom>
          <a:noFill/>
        </p:spPr>
        <p:txBody>
          <a:bodyPr wrap="none" rtlCol="0">
            <a:spAutoFit/>
          </a:bodyPr>
          <a:lstStyle/>
          <a:p>
            <a:pPr algn="ctr"/>
            <a:r>
              <a:rPr lang="en-US" sz="2800" b="1" dirty="0"/>
              <a:t>Cyclic</a:t>
            </a:r>
          </a:p>
        </p:txBody>
      </p:sp>
      <p:sp>
        <p:nvSpPr>
          <p:cNvPr id="3" name="Title 2"/>
          <p:cNvSpPr>
            <a:spLocks noGrp="1"/>
          </p:cNvSpPr>
          <p:nvPr>
            <p:ph type="title"/>
          </p:nvPr>
        </p:nvSpPr>
        <p:spPr/>
        <p:txBody>
          <a:bodyPr/>
          <a:lstStyle/>
          <a:p>
            <a:r>
              <a:rPr lang="en-US" dirty="0"/>
              <a:t>Distribution Types</a:t>
            </a:r>
          </a:p>
        </p:txBody>
      </p:sp>
      <p:pic>
        <p:nvPicPr>
          <p:cNvPr id="4" name="Picture 3" descr="A tall building in a city&#10;&#10;Description automatically generated">
            <a:extLst>
              <a:ext uri="{FF2B5EF4-FFF2-40B4-BE49-F238E27FC236}">
                <a16:creationId xmlns:a16="http://schemas.microsoft.com/office/drawing/2014/main" id="{21B41763-8E2F-9345-8549-D8510608B3D0}"/>
              </a:ext>
            </a:extLst>
          </p:cNvPr>
          <p:cNvPicPr>
            <a:picLocks noChangeAspect="1"/>
          </p:cNvPicPr>
          <p:nvPr/>
        </p:nvPicPr>
        <p:blipFill>
          <a:blip r:embed="rId3"/>
          <a:stretch>
            <a:fillRect/>
          </a:stretch>
        </p:blipFill>
        <p:spPr>
          <a:xfrm>
            <a:off x="1028700" y="1440180"/>
            <a:ext cx="4457718" cy="3343289"/>
          </a:xfrm>
          <a:prstGeom prst="rect">
            <a:avLst/>
          </a:prstGeom>
        </p:spPr>
      </p:pic>
      <p:pic>
        <p:nvPicPr>
          <p:cNvPr id="8" name="Picture 7" descr="A picture containing white, large, sitting, black&#10;&#10;Description automatically generated">
            <a:extLst>
              <a:ext uri="{FF2B5EF4-FFF2-40B4-BE49-F238E27FC236}">
                <a16:creationId xmlns:a16="http://schemas.microsoft.com/office/drawing/2014/main" id="{800D3F09-D40D-844E-9288-A3C1ECAFE549}"/>
              </a:ext>
            </a:extLst>
          </p:cNvPr>
          <p:cNvPicPr>
            <a:picLocks noChangeAspect="1"/>
          </p:cNvPicPr>
          <p:nvPr/>
        </p:nvPicPr>
        <p:blipFill rotWithShape="1">
          <a:blip r:embed="rId4"/>
          <a:srcRect l="1672" t="11192" b="14389"/>
          <a:stretch/>
        </p:blipFill>
        <p:spPr>
          <a:xfrm>
            <a:off x="6289117" y="1597349"/>
            <a:ext cx="5336158" cy="3028950"/>
          </a:xfrm>
          <a:prstGeom prst="rect">
            <a:avLst/>
          </a:prstGeom>
        </p:spPr>
      </p:pic>
      <p:sp>
        <p:nvSpPr>
          <p:cNvPr id="21" name="Rectangle 20">
            <a:extLst>
              <a:ext uri="{FF2B5EF4-FFF2-40B4-BE49-F238E27FC236}">
                <a16:creationId xmlns:a16="http://schemas.microsoft.com/office/drawing/2014/main" id="{0BCBA7C1-F7DC-E549-A428-4C9E46A56468}"/>
              </a:ext>
            </a:extLst>
          </p:cNvPr>
          <p:cNvSpPr/>
          <p:nvPr/>
        </p:nvSpPr>
        <p:spPr>
          <a:xfrm>
            <a:off x="1203420" y="1565910"/>
            <a:ext cx="1172117" cy="3726180"/>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0</a:t>
            </a:r>
          </a:p>
        </p:txBody>
      </p:sp>
      <p:sp>
        <p:nvSpPr>
          <p:cNvPr id="501" name="Rectangle 500">
            <a:extLst>
              <a:ext uri="{FF2B5EF4-FFF2-40B4-BE49-F238E27FC236}">
                <a16:creationId xmlns:a16="http://schemas.microsoft.com/office/drawing/2014/main" id="{DABE0A98-3778-3D43-A66B-09CBDE4DC7EE}"/>
              </a:ext>
            </a:extLst>
          </p:cNvPr>
          <p:cNvSpPr/>
          <p:nvPr/>
        </p:nvSpPr>
        <p:spPr>
          <a:xfrm>
            <a:off x="2424527" y="1565910"/>
            <a:ext cx="1172117" cy="3726180"/>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1</a:t>
            </a:r>
          </a:p>
        </p:txBody>
      </p:sp>
      <p:sp>
        <p:nvSpPr>
          <p:cNvPr id="502" name="Rectangle 501">
            <a:extLst>
              <a:ext uri="{FF2B5EF4-FFF2-40B4-BE49-F238E27FC236}">
                <a16:creationId xmlns:a16="http://schemas.microsoft.com/office/drawing/2014/main" id="{986E8258-B5D3-7D43-A30A-79A72D0822A2}"/>
              </a:ext>
            </a:extLst>
          </p:cNvPr>
          <p:cNvSpPr/>
          <p:nvPr/>
        </p:nvSpPr>
        <p:spPr>
          <a:xfrm>
            <a:off x="3653259" y="1565910"/>
            <a:ext cx="793011" cy="3726180"/>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2</a:t>
            </a:r>
          </a:p>
        </p:txBody>
      </p:sp>
      <p:sp>
        <p:nvSpPr>
          <p:cNvPr id="503" name="Rectangle 502">
            <a:extLst>
              <a:ext uri="{FF2B5EF4-FFF2-40B4-BE49-F238E27FC236}">
                <a16:creationId xmlns:a16="http://schemas.microsoft.com/office/drawing/2014/main" id="{0D4D68CF-42FE-0044-9C5C-A7A5B31E3498}"/>
              </a:ext>
            </a:extLst>
          </p:cNvPr>
          <p:cNvSpPr/>
          <p:nvPr/>
        </p:nvSpPr>
        <p:spPr>
          <a:xfrm>
            <a:off x="4502885" y="1565431"/>
            <a:ext cx="880645" cy="3726180"/>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3</a:t>
            </a:r>
          </a:p>
        </p:txBody>
      </p:sp>
      <p:sp>
        <p:nvSpPr>
          <p:cNvPr id="504" name="Rectangle 503">
            <a:extLst>
              <a:ext uri="{FF2B5EF4-FFF2-40B4-BE49-F238E27FC236}">
                <a16:creationId xmlns:a16="http://schemas.microsoft.com/office/drawing/2014/main" id="{B577770B-7D84-4446-A54F-4CEB78064526}"/>
              </a:ext>
            </a:extLst>
          </p:cNvPr>
          <p:cNvSpPr/>
          <p:nvPr/>
        </p:nvSpPr>
        <p:spPr>
          <a:xfrm>
            <a:off x="6369384"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0</a:t>
            </a:r>
          </a:p>
        </p:txBody>
      </p:sp>
      <p:sp>
        <p:nvSpPr>
          <p:cNvPr id="512" name="Rectangle 511">
            <a:extLst>
              <a:ext uri="{FF2B5EF4-FFF2-40B4-BE49-F238E27FC236}">
                <a16:creationId xmlns:a16="http://schemas.microsoft.com/office/drawing/2014/main" id="{F27AC3A7-7B80-B941-BC5F-944EF27F23F3}"/>
              </a:ext>
            </a:extLst>
          </p:cNvPr>
          <p:cNvSpPr/>
          <p:nvPr/>
        </p:nvSpPr>
        <p:spPr>
          <a:xfrm>
            <a:off x="6927719"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1</a:t>
            </a:r>
          </a:p>
        </p:txBody>
      </p:sp>
      <p:sp>
        <p:nvSpPr>
          <p:cNvPr id="521" name="Rectangle 520">
            <a:extLst>
              <a:ext uri="{FF2B5EF4-FFF2-40B4-BE49-F238E27FC236}">
                <a16:creationId xmlns:a16="http://schemas.microsoft.com/office/drawing/2014/main" id="{835B248F-4BFD-AA4A-9FF1-15305CEB2894}"/>
              </a:ext>
            </a:extLst>
          </p:cNvPr>
          <p:cNvSpPr/>
          <p:nvPr/>
        </p:nvSpPr>
        <p:spPr>
          <a:xfrm>
            <a:off x="7481582"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2</a:t>
            </a:r>
          </a:p>
        </p:txBody>
      </p:sp>
      <p:sp>
        <p:nvSpPr>
          <p:cNvPr id="636" name="Rectangle 635">
            <a:extLst>
              <a:ext uri="{FF2B5EF4-FFF2-40B4-BE49-F238E27FC236}">
                <a16:creationId xmlns:a16="http://schemas.microsoft.com/office/drawing/2014/main" id="{5ABA75D3-1A82-1346-9A7C-AE7F983313F9}"/>
              </a:ext>
            </a:extLst>
          </p:cNvPr>
          <p:cNvSpPr/>
          <p:nvPr/>
        </p:nvSpPr>
        <p:spPr>
          <a:xfrm>
            <a:off x="7939057"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3</a:t>
            </a:r>
          </a:p>
        </p:txBody>
      </p:sp>
      <p:sp>
        <p:nvSpPr>
          <p:cNvPr id="640" name="Rectangle 639">
            <a:extLst>
              <a:ext uri="{FF2B5EF4-FFF2-40B4-BE49-F238E27FC236}">
                <a16:creationId xmlns:a16="http://schemas.microsoft.com/office/drawing/2014/main" id="{6635E25B-81D5-E84F-904A-FBB5B2C207B2}"/>
              </a:ext>
            </a:extLst>
          </p:cNvPr>
          <p:cNvSpPr/>
          <p:nvPr/>
        </p:nvSpPr>
        <p:spPr>
          <a:xfrm>
            <a:off x="8416704"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0</a:t>
            </a:r>
          </a:p>
        </p:txBody>
      </p:sp>
      <p:sp>
        <p:nvSpPr>
          <p:cNvPr id="641" name="Rectangle 640">
            <a:extLst>
              <a:ext uri="{FF2B5EF4-FFF2-40B4-BE49-F238E27FC236}">
                <a16:creationId xmlns:a16="http://schemas.microsoft.com/office/drawing/2014/main" id="{BDEFB257-8C85-6C49-9395-8032D801A4B9}"/>
              </a:ext>
            </a:extLst>
          </p:cNvPr>
          <p:cNvSpPr/>
          <p:nvPr/>
        </p:nvSpPr>
        <p:spPr>
          <a:xfrm>
            <a:off x="8927971"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1</a:t>
            </a:r>
          </a:p>
        </p:txBody>
      </p:sp>
      <p:sp>
        <p:nvSpPr>
          <p:cNvPr id="642" name="Rectangle 641">
            <a:extLst>
              <a:ext uri="{FF2B5EF4-FFF2-40B4-BE49-F238E27FC236}">
                <a16:creationId xmlns:a16="http://schemas.microsoft.com/office/drawing/2014/main" id="{52CB21F6-BC3E-124D-9FE8-BBB8B737FDCC}"/>
              </a:ext>
            </a:extLst>
          </p:cNvPr>
          <p:cNvSpPr/>
          <p:nvPr/>
        </p:nvSpPr>
        <p:spPr>
          <a:xfrm>
            <a:off x="9421318"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2</a:t>
            </a:r>
          </a:p>
        </p:txBody>
      </p:sp>
      <p:sp>
        <p:nvSpPr>
          <p:cNvPr id="643" name="Rectangle 642">
            <a:extLst>
              <a:ext uri="{FF2B5EF4-FFF2-40B4-BE49-F238E27FC236}">
                <a16:creationId xmlns:a16="http://schemas.microsoft.com/office/drawing/2014/main" id="{274C6B9E-06A3-0A43-AC84-91DDDD5968B3}"/>
              </a:ext>
            </a:extLst>
          </p:cNvPr>
          <p:cNvSpPr/>
          <p:nvPr/>
        </p:nvSpPr>
        <p:spPr>
          <a:xfrm>
            <a:off x="9946033"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3</a:t>
            </a:r>
          </a:p>
        </p:txBody>
      </p:sp>
      <p:sp>
        <p:nvSpPr>
          <p:cNvPr id="646" name="Rectangle 645">
            <a:extLst>
              <a:ext uri="{FF2B5EF4-FFF2-40B4-BE49-F238E27FC236}">
                <a16:creationId xmlns:a16="http://schemas.microsoft.com/office/drawing/2014/main" id="{A4128B77-BD34-E243-B0D1-392C75C66942}"/>
              </a:ext>
            </a:extLst>
          </p:cNvPr>
          <p:cNvSpPr/>
          <p:nvPr/>
        </p:nvSpPr>
        <p:spPr>
          <a:xfrm>
            <a:off x="10484071"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0</a:t>
            </a:r>
          </a:p>
        </p:txBody>
      </p:sp>
      <p:sp>
        <p:nvSpPr>
          <p:cNvPr id="647" name="Rectangle 646">
            <a:extLst>
              <a:ext uri="{FF2B5EF4-FFF2-40B4-BE49-F238E27FC236}">
                <a16:creationId xmlns:a16="http://schemas.microsoft.com/office/drawing/2014/main" id="{150DDEBD-5008-DB48-9AAF-2CFF90B48558}"/>
              </a:ext>
            </a:extLst>
          </p:cNvPr>
          <p:cNvSpPr/>
          <p:nvPr/>
        </p:nvSpPr>
        <p:spPr>
          <a:xfrm>
            <a:off x="11008786" y="1597349"/>
            <a:ext cx="399077" cy="3739149"/>
          </a:xfrm>
          <a:prstGeom prst="rect">
            <a:avLst/>
          </a:prstGeom>
          <a:noFill/>
          <a:ln w="285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sz="2800" b="1" dirty="0">
                <a:solidFill>
                  <a:schemeClr val="tx1"/>
                </a:solidFill>
              </a:rPr>
              <a:t>1</a:t>
            </a:r>
          </a:p>
        </p:txBody>
      </p:sp>
    </p:spTree>
    <p:extLst>
      <p:ext uri="{BB962C8B-B14F-4D97-AF65-F5344CB8AC3E}">
        <p14:creationId xmlns:p14="http://schemas.microsoft.com/office/powerpoint/2010/main" val="1781936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Puzzle Metrics</a:t>
            </a:r>
          </a:p>
        </p:txBody>
      </p:sp>
      <p:graphicFrame>
        <p:nvGraphicFramePr>
          <p:cNvPr id="5" name="Table 4"/>
          <p:cNvGraphicFramePr>
            <a:graphicFrameLocks noGrp="1"/>
          </p:cNvGraphicFramePr>
          <p:nvPr>
            <p:extLst>
              <p:ext uri="{D42A27DB-BD31-4B8C-83A1-F6EECF244321}">
                <p14:modId xmlns:p14="http://schemas.microsoft.com/office/powerpoint/2010/main" val="137298955"/>
              </p:ext>
            </p:extLst>
          </p:nvPr>
        </p:nvGraphicFramePr>
        <p:xfrm>
          <a:off x="2380627" y="2331720"/>
          <a:ext cx="7430746" cy="2194560"/>
        </p:xfrm>
        <a:graphic>
          <a:graphicData uri="http://schemas.openxmlformats.org/drawingml/2006/table">
            <a:tbl>
              <a:tblPr firstRow="1" bandRow="1">
                <a:tableStyleId>{5C22544A-7EE6-4342-B048-85BDC9FD1C3A}</a:tableStyleId>
              </a:tblPr>
              <a:tblGrid>
                <a:gridCol w="3715373">
                  <a:extLst>
                    <a:ext uri="{9D8B030D-6E8A-4147-A177-3AD203B41FA5}">
                      <a16:colId xmlns:a16="http://schemas.microsoft.com/office/drawing/2014/main" val="20000"/>
                    </a:ext>
                  </a:extLst>
                </a:gridCol>
                <a:gridCol w="3715373">
                  <a:extLst>
                    <a:ext uri="{9D8B030D-6E8A-4147-A177-3AD203B41FA5}">
                      <a16:colId xmlns:a16="http://schemas.microsoft.com/office/drawing/2014/main" val="20002"/>
                    </a:ext>
                  </a:extLst>
                </a:gridCol>
              </a:tblGrid>
              <a:tr h="370840">
                <a:tc>
                  <a:txBody>
                    <a:bodyPr/>
                    <a:lstStyle/>
                    <a:p>
                      <a:r>
                        <a:rPr lang="en-US" sz="2400" dirty="0"/>
                        <a:t>Number of Workers</a:t>
                      </a:r>
                    </a:p>
                  </a:txBody>
                  <a:tcPr/>
                </a:tc>
                <a:tc>
                  <a:txBody>
                    <a:bodyPr/>
                    <a:lstStyle/>
                    <a:p>
                      <a:r>
                        <a:rPr lang="en-US" sz="2400" dirty="0"/>
                        <a:t>Distributed </a:t>
                      </a:r>
                    </a:p>
                    <a:p>
                      <a:r>
                        <a:rPr lang="en-US" sz="2400" dirty="0"/>
                        <a:t>(time in </a:t>
                      </a:r>
                      <a:r>
                        <a:rPr lang="en-US" sz="2400" dirty="0" err="1"/>
                        <a:t>mins</a:t>
                      </a:r>
                      <a:r>
                        <a:rPr lang="en-US" sz="2400" dirty="0"/>
                        <a:t>)</a:t>
                      </a:r>
                    </a:p>
                  </a:txBody>
                  <a:tcPr/>
                </a:tc>
                <a:extLst>
                  <a:ext uri="{0D108BD9-81ED-4DB2-BD59-A6C34878D82A}">
                    <a16:rowId xmlns:a16="http://schemas.microsoft.com/office/drawing/2014/main" val="10000"/>
                  </a:ext>
                </a:extLst>
              </a:tr>
              <a:tr h="370840">
                <a:tc>
                  <a:txBody>
                    <a:bodyPr/>
                    <a:lstStyle/>
                    <a:p>
                      <a:pPr algn="ctr"/>
                      <a:r>
                        <a:rPr lang="en-US" sz="2400" dirty="0"/>
                        <a:t>1</a:t>
                      </a:r>
                    </a:p>
                  </a:txBody>
                  <a:tcPr/>
                </a:tc>
                <a:tc>
                  <a:txBody>
                    <a:bodyPr/>
                    <a:lstStyle/>
                    <a:p>
                      <a:pPr algn="ctr"/>
                      <a:r>
                        <a:rPr lang="en-US" sz="2400" dirty="0"/>
                        <a:t>25</a:t>
                      </a:r>
                    </a:p>
                  </a:txBody>
                  <a:tcPr/>
                </a:tc>
                <a:extLst>
                  <a:ext uri="{0D108BD9-81ED-4DB2-BD59-A6C34878D82A}">
                    <a16:rowId xmlns:a16="http://schemas.microsoft.com/office/drawing/2014/main" val="10001"/>
                  </a:ext>
                </a:extLst>
              </a:tr>
              <a:tr h="370840">
                <a:tc>
                  <a:txBody>
                    <a:bodyPr/>
                    <a:lstStyle/>
                    <a:p>
                      <a:pPr algn="ctr"/>
                      <a:r>
                        <a:rPr lang="en-US" sz="2400" dirty="0"/>
                        <a:t>Block</a:t>
                      </a:r>
                    </a:p>
                  </a:txBody>
                  <a:tcPr/>
                </a:tc>
                <a:tc>
                  <a:txBody>
                    <a:bodyPr/>
                    <a:lstStyle/>
                    <a:p>
                      <a:pPr algn="ctr"/>
                      <a:endParaRPr lang="en-US" sz="2400"/>
                    </a:p>
                  </a:txBody>
                  <a:tcPr/>
                </a:tc>
                <a:extLst>
                  <a:ext uri="{0D108BD9-81ED-4DB2-BD59-A6C34878D82A}">
                    <a16:rowId xmlns:a16="http://schemas.microsoft.com/office/drawing/2014/main" val="10002"/>
                  </a:ext>
                </a:extLst>
              </a:tr>
              <a:tr h="370840">
                <a:tc>
                  <a:txBody>
                    <a:bodyPr/>
                    <a:lstStyle/>
                    <a:p>
                      <a:pPr algn="ctr"/>
                      <a:r>
                        <a:rPr lang="en-US" sz="2400" dirty="0"/>
                        <a:t>Cyclic</a:t>
                      </a:r>
                    </a:p>
                  </a:txBody>
                  <a:tcPr/>
                </a:tc>
                <a:tc>
                  <a:txBody>
                    <a:bodyPr/>
                    <a:lstStyle/>
                    <a:p>
                      <a:pPr algn="ctr"/>
                      <a:endParaRPr lang="en-US" sz="2400" dirty="0"/>
                    </a:p>
                  </a:txBody>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1738154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758397" y="1655076"/>
            <a:ext cx="8675206" cy="4382309"/>
          </a:xfrm>
        </p:spPr>
        <p:txBody>
          <a:bodyPr>
            <a:normAutofit lnSpcReduction="10000"/>
          </a:bodyPr>
          <a:lstStyle/>
          <a:p>
            <a:r>
              <a:rPr lang="en-US" dirty="0"/>
              <a:t>What challenges did you face?</a:t>
            </a:r>
          </a:p>
          <a:p>
            <a:endParaRPr lang="en-US" dirty="0"/>
          </a:p>
          <a:p>
            <a:r>
              <a:rPr lang="en-US" dirty="0"/>
              <a:t>What did you observe while working on the tasks?</a:t>
            </a:r>
          </a:p>
          <a:p>
            <a:endParaRPr lang="en-US" dirty="0"/>
          </a:p>
          <a:p>
            <a:r>
              <a:rPr lang="en-US" dirty="0"/>
              <a:t>How did it compare to the shared memory scenario?</a:t>
            </a:r>
          </a:p>
          <a:p>
            <a:pPr lvl="1"/>
            <a:r>
              <a:rPr lang="en-US" sz="2200" dirty="0"/>
              <a:t>How do you think the different memory paradigms impact the performance of the application?</a:t>
            </a:r>
          </a:p>
          <a:p>
            <a:pPr lvl="1"/>
            <a:endParaRPr lang="en-US" sz="2200" dirty="0"/>
          </a:p>
          <a:p>
            <a:r>
              <a:rPr lang="en-US" dirty="0"/>
              <a:t>What characteristics do you think would guide you in deciding which approach to take?</a:t>
            </a:r>
          </a:p>
          <a:p>
            <a:pPr marL="0" lvl="0" indent="0">
              <a:buNone/>
            </a:pPr>
            <a:endParaRPr lang="en-US" dirty="0"/>
          </a:p>
        </p:txBody>
      </p:sp>
      <p:sp>
        <p:nvSpPr>
          <p:cNvPr id="3" name="Title 2"/>
          <p:cNvSpPr>
            <a:spLocks noGrp="1"/>
          </p:cNvSpPr>
          <p:nvPr>
            <p:ph type="title"/>
          </p:nvPr>
        </p:nvSpPr>
        <p:spPr/>
        <p:txBody>
          <a:bodyPr>
            <a:normAutofit fontScale="90000"/>
          </a:bodyPr>
          <a:lstStyle/>
          <a:p>
            <a:r>
              <a:rPr lang="en-US"/>
              <a:t>Distributed Memory Discussion Questions</a:t>
            </a:r>
            <a:endParaRPr lang="en-US" dirty="0"/>
          </a:p>
        </p:txBody>
      </p:sp>
    </p:spTree>
    <p:extLst>
      <p:ext uri="{BB962C8B-B14F-4D97-AF65-F5344CB8AC3E}">
        <p14:creationId xmlns:p14="http://schemas.microsoft.com/office/powerpoint/2010/main" val="26503529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E5342C0-C30E-C773-AB36-4F0B2589E96B}"/>
              </a:ext>
            </a:extLst>
          </p:cNvPr>
          <p:cNvSpPr>
            <a:spLocks noGrp="1"/>
          </p:cNvSpPr>
          <p:nvPr>
            <p:ph sz="quarter" idx="10"/>
          </p:nvPr>
        </p:nvSpPr>
        <p:spPr>
          <a:xfrm>
            <a:off x="3682511" y="2530300"/>
            <a:ext cx="4826978" cy="2932654"/>
          </a:xfrm>
        </p:spPr>
        <p:txBody>
          <a:bodyPr>
            <a:normAutofit/>
          </a:bodyPr>
          <a:lstStyle/>
          <a:p>
            <a:pPr marL="0" indent="0" algn="ctr">
              <a:buNone/>
            </a:pPr>
            <a:r>
              <a:rPr lang="en-US" sz="3600" dirty="0"/>
              <a:t>Back in </a:t>
            </a:r>
            <a:r>
              <a:rPr lang="en-US" sz="3600"/>
              <a:t>15 mins</a:t>
            </a:r>
            <a:endParaRPr lang="en-US" sz="3600" dirty="0"/>
          </a:p>
        </p:txBody>
      </p:sp>
      <p:sp>
        <p:nvSpPr>
          <p:cNvPr id="3" name="Title 2">
            <a:extLst>
              <a:ext uri="{FF2B5EF4-FFF2-40B4-BE49-F238E27FC236}">
                <a16:creationId xmlns:a16="http://schemas.microsoft.com/office/drawing/2014/main" id="{1BE98FFB-90BF-6653-F596-F5C90470BA27}"/>
              </a:ext>
            </a:extLst>
          </p:cNvPr>
          <p:cNvSpPr>
            <a:spLocks noGrp="1"/>
          </p:cNvSpPr>
          <p:nvPr>
            <p:ph type="title"/>
          </p:nvPr>
        </p:nvSpPr>
        <p:spPr/>
        <p:txBody>
          <a:bodyPr/>
          <a:lstStyle/>
          <a:p>
            <a:r>
              <a:rPr lang="en-US" dirty="0"/>
              <a:t>Break</a:t>
            </a:r>
          </a:p>
        </p:txBody>
      </p:sp>
    </p:spTree>
    <p:extLst>
      <p:ext uri="{BB962C8B-B14F-4D97-AF65-F5344CB8AC3E}">
        <p14:creationId xmlns:p14="http://schemas.microsoft.com/office/powerpoint/2010/main" val="7912390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4D15A-C969-5A43-BD73-663D2444A3B8}"/>
              </a:ext>
            </a:extLst>
          </p:cNvPr>
          <p:cNvSpPr>
            <a:spLocks noGrp="1"/>
          </p:cNvSpPr>
          <p:nvPr>
            <p:ph type="ctrTitle"/>
          </p:nvPr>
        </p:nvSpPr>
        <p:spPr/>
        <p:txBody>
          <a:bodyPr>
            <a:normAutofit fontScale="90000"/>
          </a:bodyPr>
          <a:lstStyle/>
          <a:p>
            <a:r>
              <a:rPr lang="en-US" dirty="0"/>
              <a:t>Introduction to HPC Workflows</a:t>
            </a:r>
          </a:p>
        </p:txBody>
      </p:sp>
      <p:sp>
        <p:nvSpPr>
          <p:cNvPr id="5" name="Subtitle 4">
            <a:extLst>
              <a:ext uri="{FF2B5EF4-FFF2-40B4-BE49-F238E27FC236}">
                <a16:creationId xmlns:a16="http://schemas.microsoft.com/office/drawing/2014/main" id="{498511DA-EA29-7EC3-1CEE-1047F432E250}"/>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3948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Who We Are</a:t>
            </a:r>
          </a:p>
        </p:txBody>
      </p:sp>
      <p:sp>
        <p:nvSpPr>
          <p:cNvPr id="4" name="TextBox 3"/>
          <p:cNvSpPr txBox="1"/>
          <p:nvPr/>
        </p:nvSpPr>
        <p:spPr>
          <a:xfrm>
            <a:off x="8431849" y="4906741"/>
            <a:ext cx="2852201" cy="1200329"/>
          </a:xfrm>
          <a:prstGeom prst="rect">
            <a:avLst/>
          </a:prstGeom>
          <a:noFill/>
        </p:spPr>
        <p:txBody>
          <a:bodyPr wrap="none" rtlCol="0">
            <a:spAutoFit/>
          </a:bodyPr>
          <a:lstStyle/>
          <a:p>
            <a:pPr algn="ctr"/>
            <a:r>
              <a:rPr lang="en-US" b="1" dirty="0"/>
              <a:t>Dr. Julie Mullen, </a:t>
            </a:r>
          </a:p>
          <a:p>
            <a:pPr algn="ctr"/>
            <a:r>
              <a:rPr lang="en-US" b="1" dirty="0"/>
              <a:t>Technical Staff LLSC*,</a:t>
            </a:r>
          </a:p>
          <a:p>
            <a:pPr algn="ctr"/>
            <a:r>
              <a:rPr lang="en-US" b="1" dirty="0"/>
              <a:t>MIT Lincoln Laboratory</a:t>
            </a:r>
          </a:p>
          <a:p>
            <a:pPr algn="ctr"/>
            <a:r>
              <a:rPr lang="en-US" b="1" dirty="0"/>
              <a:t>Computational Engineer</a:t>
            </a:r>
          </a:p>
        </p:txBody>
      </p:sp>
      <p:sp>
        <p:nvSpPr>
          <p:cNvPr id="5" name="TextBox 4"/>
          <p:cNvSpPr txBox="1"/>
          <p:nvPr/>
        </p:nvSpPr>
        <p:spPr>
          <a:xfrm>
            <a:off x="4096450" y="4889565"/>
            <a:ext cx="3711272" cy="923330"/>
          </a:xfrm>
          <a:prstGeom prst="rect">
            <a:avLst/>
          </a:prstGeom>
          <a:noFill/>
        </p:spPr>
        <p:txBody>
          <a:bodyPr wrap="none" rtlCol="0">
            <a:spAutoFit/>
          </a:bodyPr>
          <a:lstStyle/>
          <a:p>
            <a:pPr algn="ctr"/>
            <a:r>
              <a:rPr lang="en-US" b="1" dirty="0"/>
              <a:t>Lauren Milechin, </a:t>
            </a:r>
          </a:p>
          <a:p>
            <a:pPr algn="ctr"/>
            <a:r>
              <a:rPr lang="en-US" b="1" dirty="0"/>
              <a:t>Director of Scientific Consulting</a:t>
            </a:r>
          </a:p>
          <a:p>
            <a:pPr algn="ctr"/>
            <a:r>
              <a:rPr lang="en-US" b="1" dirty="0"/>
              <a:t>MIT ORCD</a:t>
            </a:r>
          </a:p>
        </p:txBody>
      </p:sp>
      <p:pic>
        <p:nvPicPr>
          <p:cNvPr id="2" name="Picture 1" descr="Julia_Mullen.jpe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35388" y="1306209"/>
            <a:ext cx="2200222" cy="3305861"/>
          </a:xfrm>
          <a:prstGeom prst="rect">
            <a:avLst/>
          </a:prstGeom>
        </p:spPr>
      </p:pic>
      <p:pic>
        <p:nvPicPr>
          <p:cNvPr id="8" name="Picture 7" descr="Lauren_Milechin.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44165" y="1297621"/>
            <a:ext cx="2200131" cy="3305861"/>
          </a:xfrm>
          <a:prstGeom prst="rect">
            <a:avLst/>
          </a:prstGeom>
        </p:spPr>
      </p:pic>
      <p:sp>
        <p:nvSpPr>
          <p:cNvPr id="9" name="TextBox 8"/>
          <p:cNvSpPr txBox="1"/>
          <p:nvPr/>
        </p:nvSpPr>
        <p:spPr>
          <a:xfrm>
            <a:off x="1587156" y="6445634"/>
            <a:ext cx="4660250" cy="307777"/>
          </a:xfrm>
          <a:prstGeom prst="rect">
            <a:avLst/>
          </a:prstGeom>
          <a:noFill/>
        </p:spPr>
        <p:txBody>
          <a:bodyPr wrap="none" rtlCol="0">
            <a:spAutoFit/>
          </a:bodyPr>
          <a:lstStyle/>
          <a:p>
            <a:pPr algn="ctr"/>
            <a:r>
              <a:rPr lang="en-US" sz="1400" b="1" dirty="0"/>
              <a:t>*LLSC = Lincoln Laboratory Supercomputing Center</a:t>
            </a:r>
          </a:p>
        </p:txBody>
      </p:sp>
      <p:sp>
        <p:nvSpPr>
          <p:cNvPr id="12" name="TextBox 11">
            <a:extLst>
              <a:ext uri="{FF2B5EF4-FFF2-40B4-BE49-F238E27FC236}">
                <a16:creationId xmlns:a16="http://schemas.microsoft.com/office/drawing/2014/main" id="{ACA34FE4-4658-E645-8A7B-BBA0F3B73DDE}"/>
              </a:ext>
            </a:extLst>
          </p:cNvPr>
          <p:cNvSpPr txBox="1"/>
          <p:nvPr/>
        </p:nvSpPr>
        <p:spPr>
          <a:xfrm>
            <a:off x="788675" y="4889564"/>
            <a:ext cx="3293867" cy="923330"/>
          </a:xfrm>
          <a:prstGeom prst="rect">
            <a:avLst/>
          </a:prstGeom>
          <a:noFill/>
        </p:spPr>
        <p:txBody>
          <a:bodyPr wrap="square" rtlCol="0">
            <a:spAutoFit/>
          </a:bodyPr>
          <a:lstStyle/>
          <a:p>
            <a:pPr algn="ctr"/>
            <a:r>
              <a:rPr lang="en-US" b="1" dirty="0"/>
              <a:t>Dr. Chris Hill</a:t>
            </a:r>
          </a:p>
          <a:p>
            <a:pPr algn="ctr"/>
            <a:r>
              <a:rPr lang="en-US" b="1" dirty="0"/>
              <a:t>Executive Director</a:t>
            </a:r>
          </a:p>
          <a:p>
            <a:pPr algn="ctr"/>
            <a:r>
              <a:rPr lang="en-US" b="1"/>
              <a:t>MIT ORCD</a:t>
            </a:r>
            <a:endParaRPr lang="en-US" b="1" dirty="0"/>
          </a:p>
        </p:txBody>
      </p:sp>
      <p:pic>
        <p:nvPicPr>
          <p:cNvPr id="11" name="Picture 10">
            <a:extLst>
              <a:ext uri="{FF2B5EF4-FFF2-40B4-BE49-F238E27FC236}">
                <a16:creationId xmlns:a16="http://schemas.microsoft.com/office/drawing/2014/main" id="{82E9AE1B-6312-C391-5A0A-2A1F2BB47EFC}"/>
              </a:ext>
            </a:extLst>
          </p:cNvPr>
          <p:cNvPicPr>
            <a:picLocks noChangeAspect="1"/>
          </p:cNvPicPr>
          <p:nvPr/>
        </p:nvPicPr>
        <p:blipFill rotWithShape="1">
          <a:blip r:embed="rId5"/>
          <a:srcRect t="28577" b="7037"/>
          <a:stretch/>
        </p:blipFill>
        <p:spPr>
          <a:xfrm>
            <a:off x="1007489" y="1339607"/>
            <a:ext cx="2349156" cy="3272464"/>
          </a:xfrm>
          <a:prstGeom prst="rect">
            <a:avLst/>
          </a:prstGeom>
        </p:spPr>
      </p:pic>
      <p:pic>
        <p:nvPicPr>
          <p:cNvPr id="17" name="Picture 16">
            <a:extLst>
              <a:ext uri="{FF2B5EF4-FFF2-40B4-BE49-F238E27FC236}">
                <a16:creationId xmlns:a16="http://schemas.microsoft.com/office/drawing/2014/main" id="{AB0FA2AD-AEFA-0CCC-B715-DE593416DCAD}"/>
              </a:ext>
            </a:extLst>
          </p:cNvPr>
          <p:cNvPicPr>
            <a:picLocks noChangeAspect="1"/>
          </p:cNvPicPr>
          <p:nvPr/>
        </p:nvPicPr>
        <p:blipFill>
          <a:blip r:embed="rId6"/>
          <a:stretch>
            <a:fillRect/>
          </a:stretch>
        </p:blipFill>
        <p:spPr>
          <a:xfrm>
            <a:off x="11284050" y="6099232"/>
            <a:ext cx="719449" cy="692803"/>
          </a:xfrm>
          <a:prstGeom prst="rect">
            <a:avLst/>
          </a:prstGeom>
        </p:spPr>
      </p:pic>
    </p:spTree>
    <p:extLst>
      <p:ext uri="{BB962C8B-B14F-4D97-AF65-F5344CB8AC3E}">
        <p14:creationId xmlns:p14="http://schemas.microsoft.com/office/powerpoint/2010/main" val="146597053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49DF959-9A7F-07A2-2880-6213BFDDC88D}"/>
              </a:ext>
            </a:extLst>
          </p:cNvPr>
          <p:cNvGrpSpPr/>
          <p:nvPr/>
        </p:nvGrpSpPr>
        <p:grpSpPr>
          <a:xfrm>
            <a:off x="378891" y="1328693"/>
            <a:ext cx="6147100" cy="2327092"/>
            <a:chOff x="586388" y="1030723"/>
            <a:chExt cx="6934200" cy="2625062"/>
          </a:xfrm>
        </p:grpSpPr>
        <p:sp>
          <p:nvSpPr>
            <p:cNvPr id="70" name="Rectangle 69">
              <a:extLst>
                <a:ext uri="{FF2B5EF4-FFF2-40B4-BE49-F238E27FC236}">
                  <a16:creationId xmlns:a16="http://schemas.microsoft.com/office/drawing/2014/main" id="{409DBFF7-5257-804A-9074-113879851042}"/>
                </a:ext>
              </a:extLst>
            </p:cNvPr>
            <p:cNvSpPr/>
            <p:nvPr/>
          </p:nvSpPr>
          <p:spPr>
            <a:xfrm>
              <a:off x="586388" y="1030723"/>
              <a:ext cx="6934200" cy="2625062"/>
            </a:xfrm>
            <a:prstGeom prst="rect">
              <a:avLst/>
            </a:prstGeom>
            <a:solidFill>
              <a:schemeClr val="bg1">
                <a:lumMod val="85000"/>
                <a:alpha val="5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nvGrpSpPr>
            <p:cNvPr id="34" name="Group 33">
              <a:extLst>
                <a:ext uri="{FF2B5EF4-FFF2-40B4-BE49-F238E27FC236}">
                  <a16:creationId xmlns:a16="http://schemas.microsoft.com/office/drawing/2014/main" id="{1F4E8D74-DC6E-C543-9F4B-C70725638938}"/>
                </a:ext>
              </a:extLst>
            </p:cNvPr>
            <p:cNvGrpSpPr/>
            <p:nvPr/>
          </p:nvGrpSpPr>
          <p:grpSpPr>
            <a:xfrm rot="13730025">
              <a:off x="1083525" y="1926513"/>
              <a:ext cx="1492027" cy="1318604"/>
              <a:chOff x="2817812" y="2057400"/>
              <a:chExt cx="2362200" cy="2362200"/>
            </a:xfrm>
            <a:solidFill>
              <a:srgbClr val="E690F2"/>
            </a:solidFill>
          </p:grpSpPr>
          <p:sp>
            <p:nvSpPr>
              <p:cNvPr id="56" name="Rounded Rectangle 55">
                <a:extLst>
                  <a:ext uri="{FF2B5EF4-FFF2-40B4-BE49-F238E27FC236}">
                    <a16:creationId xmlns:a16="http://schemas.microsoft.com/office/drawing/2014/main" id="{0EA730A8-492C-1A4B-9948-FC501125291F}"/>
                  </a:ext>
                </a:extLst>
              </p:cNvPr>
              <p:cNvSpPr/>
              <p:nvPr/>
            </p:nvSpPr>
            <p:spPr>
              <a:xfrm>
                <a:off x="2817812" y="2057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7" name="Rounded Rectangle 56">
                <a:extLst>
                  <a:ext uri="{FF2B5EF4-FFF2-40B4-BE49-F238E27FC236}">
                    <a16:creationId xmlns:a16="http://schemas.microsoft.com/office/drawing/2014/main" id="{7D13B47F-484F-054B-B730-B8A792587D2A}"/>
                  </a:ext>
                </a:extLst>
              </p:cNvPr>
              <p:cNvSpPr/>
              <p:nvPr/>
            </p:nvSpPr>
            <p:spPr>
              <a:xfrm>
                <a:off x="2970212" y="2209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8" name="Rounded Rectangle 57">
                <a:extLst>
                  <a:ext uri="{FF2B5EF4-FFF2-40B4-BE49-F238E27FC236}">
                    <a16:creationId xmlns:a16="http://schemas.microsoft.com/office/drawing/2014/main" id="{4252291B-6EA5-7E4E-8448-359CEF64CD26}"/>
                  </a:ext>
                </a:extLst>
              </p:cNvPr>
              <p:cNvSpPr/>
              <p:nvPr/>
            </p:nvSpPr>
            <p:spPr>
              <a:xfrm>
                <a:off x="3122612" y="2362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9" name="Rounded Rectangle 58">
                <a:extLst>
                  <a:ext uri="{FF2B5EF4-FFF2-40B4-BE49-F238E27FC236}">
                    <a16:creationId xmlns:a16="http://schemas.microsoft.com/office/drawing/2014/main" id="{955256A4-A492-F248-86F1-1B6B020715EC}"/>
                  </a:ext>
                </a:extLst>
              </p:cNvPr>
              <p:cNvSpPr/>
              <p:nvPr/>
            </p:nvSpPr>
            <p:spPr>
              <a:xfrm>
                <a:off x="3275012" y="25146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0" name="Rounded Rectangle 59">
                <a:extLst>
                  <a:ext uri="{FF2B5EF4-FFF2-40B4-BE49-F238E27FC236}">
                    <a16:creationId xmlns:a16="http://schemas.microsoft.com/office/drawing/2014/main" id="{DD0CA440-DAA1-494C-8C89-ED718449BFC2}"/>
                  </a:ext>
                </a:extLst>
              </p:cNvPr>
              <p:cNvSpPr/>
              <p:nvPr/>
            </p:nvSpPr>
            <p:spPr>
              <a:xfrm>
                <a:off x="3427412" y="26670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1" name="Rounded Rectangle 60">
                <a:extLst>
                  <a:ext uri="{FF2B5EF4-FFF2-40B4-BE49-F238E27FC236}">
                    <a16:creationId xmlns:a16="http://schemas.microsoft.com/office/drawing/2014/main" id="{BB1B7B97-7E44-6F4C-9687-B7A4B9DECC68}"/>
                  </a:ext>
                </a:extLst>
              </p:cNvPr>
              <p:cNvSpPr/>
              <p:nvPr/>
            </p:nvSpPr>
            <p:spPr>
              <a:xfrm>
                <a:off x="3579812" y="2819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2" name="Rounded Rectangle 61">
                <a:extLst>
                  <a:ext uri="{FF2B5EF4-FFF2-40B4-BE49-F238E27FC236}">
                    <a16:creationId xmlns:a16="http://schemas.microsoft.com/office/drawing/2014/main" id="{2FFC8C15-EEE9-1345-9411-71FEBD268BAD}"/>
                  </a:ext>
                </a:extLst>
              </p:cNvPr>
              <p:cNvSpPr/>
              <p:nvPr/>
            </p:nvSpPr>
            <p:spPr>
              <a:xfrm>
                <a:off x="3732212" y="2971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3" name="Rounded Rectangle 62">
                <a:extLst>
                  <a:ext uri="{FF2B5EF4-FFF2-40B4-BE49-F238E27FC236}">
                    <a16:creationId xmlns:a16="http://schemas.microsoft.com/office/drawing/2014/main" id="{5B507CBD-D0B7-7448-B2F7-CF0B35D53E94}"/>
                  </a:ext>
                </a:extLst>
              </p:cNvPr>
              <p:cNvSpPr/>
              <p:nvPr/>
            </p:nvSpPr>
            <p:spPr>
              <a:xfrm>
                <a:off x="3884612" y="3124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4" name="Rounded Rectangle 63">
                <a:extLst>
                  <a:ext uri="{FF2B5EF4-FFF2-40B4-BE49-F238E27FC236}">
                    <a16:creationId xmlns:a16="http://schemas.microsoft.com/office/drawing/2014/main" id="{EB258897-0164-E64C-856D-33FF1A453E53}"/>
                  </a:ext>
                </a:extLst>
              </p:cNvPr>
              <p:cNvSpPr/>
              <p:nvPr/>
            </p:nvSpPr>
            <p:spPr>
              <a:xfrm>
                <a:off x="4037012" y="32766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5" name="Rounded Rectangle 64">
                <a:extLst>
                  <a:ext uri="{FF2B5EF4-FFF2-40B4-BE49-F238E27FC236}">
                    <a16:creationId xmlns:a16="http://schemas.microsoft.com/office/drawing/2014/main" id="{C14F72A0-334F-3743-8ADE-1C4CEA3B342B}"/>
                  </a:ext>
                </a:extLst>
              </p:cNvPr>
              <p:cNvSpPr/>
              <p:nvPr/>
            </p:nvSpPr>
            <p:spPr>
              <a:xfrm>
                <a:off x="4189412" y="34290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6" name="Rounded Rectangle 65">
                <a:extLst>
                  <a:ext uri="{FF2B5EF4-FFF2-40B4-BE49-F238E27FC236}">
                    <a16:creationId xmlns:a16="http://schemas.microsoft.com/office/drawing/2014/main" id="{FB9704DF-69C2-D94C-A768-AC8C4BEBFE2A}"/>
                  </a:ext>
                </a:extLst>
              </p:cNvPr>
              <p:cNvSpPr/>
              <p:nvPr/>
            </p:nvSpPr>
            <p:spPr>
              <a:xfrm>
                <a:off x="4341812" y="3581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7" name="Rounded Rectangle 66">
                <a:extLst>
                  <a:ext uri="{FF2B5EF4-FFF2-40B4-BE49-F238E27FC236}">
                    <a16:creationId xmlns:a16="http://schemas.microsoft.com/office/drawing/2014/main" id="{0812A3DF-2086-0C49-BFF3-4250B3742C4F}"/>
                  </a:ext>
                </a:extLst>
              </p:cNvPr>
              <p:cNvSpPr/>
              <p:nvPr/>
            </p:nvSpPr>
            <p:spPr>
              <a:xfrm>
                <a:off x="4494212" y="3733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68" name="Rounded Rectangle 67">
                <a:extLst>
                  <a:ext uri="{FF2B5EF4-FFF2-40B4-BE49-F238E27FC236}">
                    <a16:creationId xmlns:a16="http://schemas.microsoft.com/office/drawing/2014/main" id="{82A69C92-D62A-A641-A39A-C034007D01DF}"/>
                  </a:ext>
                </a:extLst>
              </p:cNvPr>
              <p:cNvSpPr/>
              <p:nvPr/>
            </p:nvSpPr>
            <p:spPr>
              <a:xfrm>
                <a:off x="4646612" y="3886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sp>
          <p:nvSpPr>
            <p:cNvPr id="35" name="Right Arrow 34">
              <a:extLst>
                <a:ext uri="{FF2B5EF4-FFF2-40B4-BE49-F238E27FC236}">
                  <a16:creationId xmlns:a16="http://schemas.microsoft.com/office/drawing/2014/main" id="{D4B9B9EF-8E99-584A-B876-6DEB5CBB9EDD}"/>
                </a:ext>
              </a:extLst>
            </p:cNvPr>
            <p:cNvSpPr/>
            <p:nvPr/>
          </p:nvSpPr>
          <p:spPr>
            <a:xfrm>
              <a:off x="2225487" y="1637257"/>
              <a:ext cx="467433" cy="686278"/>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nvGrpSpPr>
            <p:cNvPr id="36" name="Group 35">
              <a:extLst>
                <a:ext uri="{FF2B5EF4-FFF2-40B4-BE49-F238E27FC236}">
                  <a16:creationId xmlns:a16="http://schemas.microsoft.com/office/drawing/2014/main" id="{51D16DF5-5E1A-FB4C-8280-1E75EEE1810E}"/>
                </a:ext>
              </a:extLst>
            </p:cNvPr>
            <p:cNvGrpSpPr/>
            <p:nvPr/>
          </p:nvGrpSpPr>
          <p:grpSpPr>
            <a:xfrm>
              <a:off x="2847075" y="1588739"/>
              <a:ext cx="2486741" cy="1078261"/>
              <a:chOff x="3046412" y="1981535"/>
              <a:chExt cx="3920702" cy="1693508"/>
            </a:xfrm>
          </p:grpSpPr>
          <p:sp>
            <p:nvSpPr>
              <p:cNvPr id="54" name="Rectangle 53">
                <a:extLst>
                  <a:ext uri="{FF2B5EF4-FFF2-40B4-BE49-F238E27FC236}">
                    <a16:creationId xmlns:a16="http://schemas.microsoft.com/office/drawing/2014/main" id="{0125794E-829B-1C4D-92C6-83B294102A5D}"/>
                  </a:ext>
                </a:extLst>
              </p:cNvPr>
              <p:cNvSpPr/>
              <p:nvPr/>
            </p:nvSpPr>
            <p:spPr>
              <a:xfrm>
                <a:off x="3046412" y="1981535"/>
                <a:ext cx="3920702" cy="1693508"/>
              </a:xfrm>
              <a:prstGeom prst="rect">
                <a:avLst/>
              </a:prstGeom>
              <a:solidFill>
                <a:srgbClr val="17A45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5" name="TextBox 54">
                <a:extLst>
                  <a:ext uri="{FF2B5EF4-FFF2-40B4-BE49-F238E27FC236}">
                    <a16:creationId xmlns:a16="http://schemas.microsoft.com/office/drawing/2014/main" id="{A4A8ECB7-D9C5-D24C-B473-5E65DE1462AE}"/>
                  </a:ext>
                </a:extLst>
              </p:cNvPr>
              <p:cNvSpPr txBox="1"/>
              <p:nvPr/>
            </p:nvSpPr>
            <p:spPr>
              <a:xfrm>
                <a:off x="3117167" y="1990686"/>
                <a:ext cx="3779190" cy="1498512"/>
              </a:xfrm>
              <a:prstGeom prst="rect">
                <a:avLst/>
              </a:prstGeom>
              <a:noFill/>
              <a:ln>
                <a:noFill/>
              </a:ln>
            </p:spPr>
            <p:txBody>
              <a:bodyPr wrap="square" rtlCol="0">
                <a:spAutoFit/>
              </a:bodyPr>
              <a:lstStyle/>
              <a:p>
                <a:pPr algn="ctr"/>
                <a:r>
                  <a:rPr lang="en-US" sz="1400" b="1" i="1" dirty="0"/>
                  <a:t>Independent Processing</a:t>
                </a:r>
              </a:p>
              <a:p>
                <a:pPr algn="ctr"/>
                <a:r>
                  <a:rPr lang="en-US" sz="1400" b="1" dirty="0"/>
                  <a:t>Single Program Multiple Data</a:t>
                </a:r>
              </a:p>
              <a:p>
                <a:pPr algn="ctr"/>
                <a:endParaRPr lang="en-US" sz="1400" b="1" i="1" dirty="0"/>
              </a:p>
            </p:txBody>
          </p:sp>
        </p:grpSp>
        <p:grpSp>
          <p:nvGrpSpPr>
            <p:cNvPr id="37" name="Group 36">
              <a:extLst>
                <a:ext uri="{FF2B5EF4-FFF2-40B4-BE49-F238E27FC236}">
                  <a16:creationId xmlns:a16="http://schemas.microsoft.com/office/drawing/2014/main" id="{D1A1CA9C-887B-A643-8667-2A82851136D7}"/>
                </a:ext>
              </a:extLst>
            </p:cNvPr>
            <p:cNvGrpSpPr/>
            <p:nvPr/>
          </p:nvGrpSpPr>
          <p:grpSpPr>
            <a:xfrm rot="13442357">
              <a:off x="5705507" y="2006756"/>
              <a:ext cx="1281632" cy="1313867"/>
              <a:chOff x="2817812" y="2057400"/>
              <a:chExt cx="2362200" cy="2362200"/>
            </a:xfrm>
            <a:solidFill>
              <a:srgbClr val="7030A0"/>
            </a:solidFill>
          </p:grpSpPr>
          <p:sp>
            <p:nvSpPr>
              <p:cNvPr id="41" name="Rounded Rectangle 40">
                <a:extLst>
                  <a:ext uri="{FF2B5EF4-FFF2-40B4-BE49-F238E27FC236}">
                    <a16:creationId xmlns:a16="http://schemas.microsoft.com/office/drawing/2014/main" id="{9F23215E-697C-7843-8653-920CB531FE1E}"/>
                  </a:ext>
                </a:extLst>
              </p:cNvPr>
              <p:cNvSpPr/>
              <p:nvPr/>
            </p:nvSpPr>
            <p:spPr>
              <a:xfrm>
                <a:off x="2817812" y="2057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2" name="Rounded Rectangle 41">
                <a:extLst>
                  <a:ext uri="{FF2B5EF4-FFF2-40B4-BE49-F238E27FC236}">
                    <a16:creationId xmlns:a16="http://schemas.microsoft.com/office/drawing/2014/main" id="{209A12D2-DE60-3E49-A0C4-E594E71FD4A3}"/>
                  </a:ext>
                </a:extLst>
              </p:cNvPr>
              <p:cNvSpPr/>
              <p:nvPr/>
            </p:nvSpPr>
            <p:spPr>
              <a:xfrm>
                <a:off x="2970212" y="2209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3" name="Rounded Rectangle 42">
                <a:extLst>
                  <a:ext uri="{FF2B5EF4-FFF2-40B4-BE49-F238E27FC236}">
                    <a16:creationId xmlns:a16="http://schemas.microsoft.com/office/drawing/2014/main" id="{F40D9325-B478-624E-8BE6-AB08C505F8E8}"/>
                  </a:ext>
                </a:extLst>
              </p:cNvPr>
              <p:cNvSpPr/>
              <p:nvPr/>
            </p:nvSpPr>
            <p:spPr>
              <a:xfrm>
                <a:off x="3122612" y="2362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4" name="Rounded Rectangle 43">
                <a:extLst>
                  <a:ext uri="{FF2B5EF4-FFF2-40B4-BE49-F238E27FC236}">
                    <a16:creationId xmlns:a16="http://schemas.microsoft.com/office/drawing/2014/main" id="{92CB7ED8-DB91-304C-ABAE-A384F2043943}"/>
                  </a:ext>
                </a:extLst>
              </p:cNvPr>
              <p:cNvSpPr/>
              <p:nvPr/>
            </p:nvSpPr>
            <p:spPr>
              <a:xfrm>
                <a:off x="3275012" y="25146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5" name="Rounded Rectangle 44">
                <a:extLst>
                  <a:ext uri="{FF2B5EF4-FFF2-40B4-BE49-F238E27FC236}">
                    <a16:creationId xmlns:a16="http://schemas.microsoft.com/office/drawing/2014/main" id="{A61D105F-5A70-0F48-ADCC-9D2A17041E75}"/>
                  </a:ext>
                </a:extLst>
              </p:cNvPr>
              <p:cNvSpPr/>
              <p:nvPr/>
            </p:nvSpPr>
            <p:spPr>
              <a:xfrm>
                <a:off x="3427412" y="26670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6" name="Rounded Rectangle 45">
                <a:extLst>
                  <a:ext uri="{FF2B5EF4-FFF2-40B4-BE49-F238E27FC236}">
                    <a16:creationId xmlns:a16="http://schemas.microsoft.com/office/drawing/2014/main" id="{FF194370-DB99-1147-B7CF-55A3A738BDA1}"/>
                  </a:ext>
                </a:extLst>
              </p:cNvPr>
              <p:cNvSpPr/>
              <p:nvPr/>
            </p:nvSpPr>
            <p:spPr>
              <a:xfrm>
                <a:off x="3579812" y="2819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7" name="Rounded Rectangle 46">
                <a:extLst>
                  <a:ext uri="{FF2B5EF4-FFF2-40B4-BE49-F238E27FC236}">
                    <a16:creationId xmlns:a16="http://schemas.microsoft.com/office/drawing/2014/main" id="{3A4A5497-5FCF-3542-AE8F-59B33F81DFC3}"/>
                  </a:ext>
                </a:extLst>
              </p:cNvPr>
              <p:cNvSpPr/>
              <p:nvPr/>
            </p:nvSpPr>
            <p:spPr>
              <a:xfrm>
                <a:off x="3732212" y="2971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8" name="Rounded Rectangle 47">
                <a:extLst>
                  <a:ext uri="{FF2B5EF4-FFF2-40B4-BE49-F238E27FC236}">
                    <a16:creationId xmlns:a16="http://schemas.microsoft.com/office/drawing/2014/main" id="{1F768D94-B762-554B-AB8A-4E1AD4EE8490}"/>
                  </a:ext>
                </a:extLst>
              </p:cNvPr>
              <p:cNvSpPr/>
              <p:nvPr/>
            </p:nvSpPr>
            <p:spPr>
              <a:xfrm>
                <a:off x="3884612" y="3124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49" name="Rounded Rectangle 48">
                <a:extLst>
                  <a:ext uri="{FF2B5EF4-FFF2-40B4-BE49-F238E27FC236}">
                    <a16:creationId xmlns:a16="http://schemas.microsoft.com/office/drawing/2014/main" id="{06FE688E-C580-3F4C-A675-200659F1CD62}"/>
                  </a:ext>
                </a:extLst>
              </p:cNvPr>
              <p:cNvSpPr/>
              <p:nvPr/>
            </p:nvSpPr>
            <p:spPr>
              <a:xfrm>
                <a:off x="4037012" y="32766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0" name="Rounded Rectangle 49">
                <a:extLst>
                  <a:ext uri="{FF2B5EF4-FFF2-40B4-BE49-F238E27FC236}">
                    <a16:creationId xmlns:a16="http://schemas.microsoft.com/office/drawing/2014/main" id="{149E3945-5E1E-EF48-B73E-786B9AB87190}"/>
                  </a:ext>
                </a:extLst>
              </p:cNvPr>
              <p:cNvSpPr/>
              <p:nvPr/>
            </p:nvSpPr>
            <p:spPr>
              <a:xfrm>
                <a:off x="4189412" y="34290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1" name="Rounded Rectangle 50">
                <a:extLst>
                  <a:ext uri="{FF2B5EF4-FFF2-40B4-BE49-F238E27FC236}">
                    <a16:creationId xmlns:a16="http://schemas.microsoft.com/office/drawing/2014/main" id="{82743980-8FC1-A34B-8679-243FF86E3A04}"/>
                  </a:ext>
                </a:extLst>
              </p:cNvPr>
              <p:cNvSpPr/>
              <p:nvPr/>
            </p:nvSpPr>
            <p:spPr>
              <a:xfrm>
                <a:off x="4341812" y="35814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2" name="Rounded Rectangle 51">
                <a:extLst>
                  <a:ext uri="{FF2B5EF4-FFF2-40B4-BE49-F238E27FC236}">
                    <a16:creationId xmlns:a16="http://schemas.microsoft.com/office/drawing/2014/main" id="{FBFD2003-7E33-2248-95A8-3D2CD7755DD1}"/>
                  </a:ext>
                </a:extLst>
              </p:cNvPr>
              <p:cNvSpPr/>
              <p:nvPr/>
            </p:nvSpPr>
            <p:spPr>
              <a:xfrm>
                <a:off x="4494212" y="37338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3" name="Rounded Rectangle 52">
                <a:extLst>
                  <a:ext uri="{FF2B5EF4-FFF2-40B4-BE49-F238E27FC236}">
                    <a16:creationId xmlns:a16="http://schemas.microsoft.com/office/drawing/2014/main" id="{0DE0A6BA-AD0F-3F42-9C95-E475101C336A}"/>
                  </a:ext>
                </a:extLst>
              </p:cNvPr>
              <p:cNvSpPr/>
              <p:nvPr/>
            </p:nvSpPr>
            <p:spPr>
              <a:xfrm>
                <a:off x="4646612" y="3886200"/>
                <a:ext cx="533400" cy="533400"/>
              </a:xfrm>
              <a:prstGeom prst="roundRect">
                <a:avLst/>
              </a:prstGeom>
              <a:grpFill/>
              <a:ln w="127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sp>
          <p:nvSpPr>
            <p:cNvPr id="38" name="TextBox 37">
              <a:extLst>
                <a:ext uri="{FF2B5EF4-FFF2-40B4-BE49-F238E27FC236}">
                  <a16:creationId xmlns:a16="http://schemas.microsoft.com/office/drawing/2014/main" id="{4F4BD66D-2E60-FA47-B51F-691CEBAC0FA2}"/>
                </a:ext>
              </a:extLst>
            </p:cNvPr>
            <p:cNvSpPr txBox="1"/>
            <p:nvPr/>
          </p:nvSpPr>
          <p:spPr>
            <a:xfrm>
              <a:off x="1058522" y="1075262"/>
              <a:ext cx="1627974" cy="659652"/>
            </a:xfrm>
            <a:prstGeom prst="rect">
              <a:avLst/>
            </a:prstGeom>
            <a:noFill/>
            <a:ln>
              <a:noFill/>
            </a:ln>
          </p:spPr>
          <p:txBody>
            <a:bodyPr wrap="square" rtlCol="0">
              <a:spAutoFit/>
            </a:bodyPr>
            <a:lstStyle/>
            <a:p>
              <a:pPr algn="ctr"/>
              <a:r>
                <a:rPr lang="en-US" sz="1600" b="1" dirty="0"/>
                <a:t>Independent Tasks</a:t>
              </a:r>
            </a:p>
          </p:txBody>
        </p:sp>
        <p:sp>
          <p:nvSpPr>
            <p:cNvPr id="39" name="TextBox 38">
              <a:extLst>
                <a:ext uri="{FF2B5EF4-FFF2-40B4-BE49-F238E27FC236}">
                  <a16:creationId xmlns:a16="http://schemas.microsoft.com/office/drawing/2014/main" id="{FC7FAF6D-2312-7D4B-A6B9-0EDDF0698C3D}"/>
                </a:ext>
              </a:extLst>
            </p:cNvPr>
            <p:cNvSpPr txBox="1"/>
            <p:nvPr/>
          </p:nvSpPr>
          <p:spPr>
            <a:xfrm>
              <a:off x="5344582" y="1161421"/>
              <a:ext cx="2058960" cy="338554"/>
            </a:xfrm>
            <a:prstGeom prst="rect">
              <a:avLst/>
            </a:prstGeom>
            <a:noFill/>
            <a:ln>
              <a:noFill/>
            </a:ln>
          </p:spPr>
          <p:txBody>
            <a:bodyPr wrap="square" rtlCol="0">
              <a:spAutoFit/>
            </a:bodyPr>
            <a:lstStyle/>
            <a:p>
              <a:pPr algn="ctr"/>
              <a:r>
                <a:rPr lang="en-US" sz="1600" b="1" dirty="0"/>
                <a:t>Final Results</a:t>
              </a:r>
            </a:p>
          </p:txBody>
        </p:sp>
        <p:sp>
          <p:nvSpPr>
            <p:cNvPr id="40" name="Right Arrow 39">
              <a:extLst>
                <a:ext uri="{FF2B5EF4-FFF2-40B4-BE49-F238E27FC236}">
                  <a16:creationId xmlns:a16="http://schemas.microsoft.com/office/drawing/2014/main" id="{7874CE5E-8A66-114C-A98C-1446FF03500E}"/>
                </a:ext>
              </a:extLst>
            </p:cNvPr>
            <p:cNvSpPr/>
            <p:nvPr/>
          </p:nvSpPr>
          <p:spPr>
            <a:xfrm>
              <a:off x="5564840" y="1591159"/>
              <a:ext cx="467433" cy="686278"/>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8" name="TextBox 87">
              <a:extLst>
                <a:ext uri="{FF2B5EF4-FFF2-40B4-BE49-F238E27FC236}">
                  <a16:creationId xmlns:a16="http://schemas.microsoft.com/office/drawing/2014/main" id="{C3F069C1-C122-2748-BB21-36E1373A0CF3}"/>
                </a:ext>
              </a:extLst>
            </p:cNvPr>
            <p:cNvSpPr txBox="1"/>
            <p:nvPr/>
          </p:nvSpPr>
          <p:spPr>
            <a:xfrm>
              <a:off x="2048422" y="3107743"/>
              <a:ext cx="4087673" cy="416623"/>
            </a:xfrm>
            <a:prstGeom prst="rect">
              <a:avLst/>
            </a:prstGeom>
            <a:solidFill>
              <a:srgbClr val="0070C0"/>
            </a:solidFill>
          </p:spPr>
          <p:txBody>
            <a:bodyPr wrap="square" rtlCol="0">
              <a:spAutoFit/>
            </a:bodyPr>
            <a:lstStyle/>
            <a:p>
              <a:pPr algn="ctr"/>
              <a:r>
                <a:rPr lang="en-US" b="1" dirty="0">
                  <a:solidFill>
                    <a:schemeClr val="bg1"/>
                  </a:solidFill>
                </a:rPr>
                <a:t>High Throughput Computing</a:t>
              </a:r>
            </a:p>
          </p:txBody>
        </p:sp>
      </p:grpSp>
      <p:grpSp>
        <p:nvGrpSpPr>
          <p:cNvPr id="120" name="Group 119">
            <a:extLst>
              <a:ext uri="{FF2B5EF4-FFF2-40B4-BE49-F238E27FC236}">
                <a16:creationId xmlns:a16="http://schemas.microsoft.com/office/drawing/2014/main" id="{629A5135-F5DD-B342-82E6-B32242F71ED4}"/>
              </a:ext>
            </a:extLst>
          </p:cNvPr>
          <p:cNvGrpSpPr/>
          <p:nvPr/>
        </p:nvGrpSpPr>
        <p:grpSpPr>
          <a:xfrm>
            <a:off x="352228" y="3715115"/>
            <a:ext cx="7325839" cy="2493971"/>
            <a:chOff x="128239" y="3715115"/>
            <a:chExt cx="7700104" cy="2621384"/>
          </a:xfrm>
        </p:grpSpPr>
        <p:grpSp>
          <p:nvGrpSpPr>
            <p:cNvPr id="87" name="Group 86">
              <a:extLst>
                <a:ext uri="{FF2B5EF4-FFF2-40B4-BE49-F238E27FC236}">
                  <a16:creationId xmlns:a16="http://schemas.microsoft.com/office/drawing/2014/main" id="{AEF0BC2D-6681-7D44-9143-3F8D033E972D}"/>
                </a:ext>
              </a:extLst>
            </p:cNvPr>
            <p:cNvGrpSpPr/>
            <p:nvPr/>
          </p:nvGrpSpPr>
          <p:grpSpPr>
            <a:xfrm>
              <a:off x="128239" y="3715115"/>
              <a:ext cx="7700104" cy="2621384"/>
              <a:chOff x="128239" y="3715115"/>
              <a:chExt cx="7700104" cy="2621384"/>
            </a:xfrm>
          </p:grpSpPr>
          <p:sp>
            <p:nvSpPr>
              <p:cNvPr id="71" name="Rectangle 70">
                <a:extLst>
                  <a:ext uri="{FF2B5EF4-FFF2-40B4-BE49-F238E27FC236}">
                    <a16:creationId xmlns:a16="http://schemas.microsoft.com/office/drawing/2014/main" id="{135910F5-BF6D-3149-B053-9B2C6ABD0A8C}"/>
                  </a:ext>
                </a:extLst>
              </p:cNvPr>
              <p:cNvSpPr/>
              <p:nvPr/>
            </p:nvSpPr>
            <p:spPr>
              <a:xfrm>
                <a:off x="136698" y="3715115"/>
                <a:ext cx="7691645" cy="2621384"/>
              </a:xfrm>
              <a:prstGeom prst="rect">
                <a:avLst/>
              </a:prstGeom>
              <a:solidFill>
                <a:schemeClr val="bg1">
                  <a:lumMod val="85000"/>
                  <a:alpha val="54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 name="TextBox 4">
                <a:extLst>
                  <a:ext uri="{FF2B5EF4-FFF2-40B4-BE49-F238E27FC236}">
                    <a16:creationId xmlns:a16="http://schemas.microsoft.com/office/drawing/2014/main" id="{EAFCCE55-1793-4847-B844-15F322F6B42A}"/>
                  </a:ext>
                </a:extLst>
              </p:cNvPr>
              <p:cNvSpPr txBox="1"/>
              <p:nvPr/>
            </p:nvSpPr>
            <p:spPr>
              <a:xfrm>
                <a:off x="180978" y="3848683"/>
                <a:ext cx="1206451" cy="338554"/>
              </a:xfrm>
              <a:prstGeom prst="rect">
                <a:avLst/>
              </a:prstGeom>
              <a:noFill/>
            </p:spPr>
            <p:txBody>
              <a:bodyPr wrap="square" rtlCol="0">
                <a:spAutoFit/>
              </a:bodyPr>
              <a:lstStyle/>
              <a:p>
                <a:pPr algn="ctr"/>
                <a:r>
                  <a:rPr lang="en-US" sz="1600" b="1" dirty="0"/>
                  <a:t>Tasks</a:t>
                </a:r>
              </a:p>
            </p:txBody>
          </p:sp>
          <p:sp>
            <p:nvSpPr>
              <p:cNvPr id="6" name="TextBox 5">
                <a:extLst>
                  <a:ext uri="{FF2B5EF4-FFF2-40B4-BE49-F238E27FC236}">
                    <a16:creationId xmlns:a16="http://schemas.microsoft.com/office/drawing/2014/main" id="{79B1010B-DDD4-B045-B365-0BB501358AB6}"/>
                  </a:ext>
                </a:extLst>
              </p:cNvPr>
              <p:cNvSpPr txBox="1"/>
              <p:nvPr/>
            </p:nvSpPr>
            <p:spPr>
              <a:xfrm>
                <a:off x="3247724" y="3848683"/>
                <a:ext cx="1481278" cy="338554"/>
              </a:xfrm>
              <a:prstGeom prst="rect">
                <a:avLst/>
              </a:prstGeom>
              <a:noFill/>
            </p:spPr>
            <p:txBody>
              <a:bodyPr wrap="square" rtlCol="0">
                <a:spAutoFit/>
              </a:bodyPr>
              <a:lstStyle/>
              <a:p>
                <a:pPr algn="ctr"/>
                <a:r>
                  <a:rPr lang="en-US" sz="1600" b="1" dirty="0"/>
                  <a:t>Intermediate</a:t>
                </a:r>
              </a:p>
            </p:txBody>
          </p:sp>
          <p:sp>
            <p:nvSpPr>
              <p:cNvPr id="7" name="Rounded Rectangle 6">
                <a:extLst>
                  <a:ext uri="{FF2B5EF4-FFF2-40B4-BE49-F238E27FC236}">
                    <a16:creationId xmlns:a16="http://schemas.microsoft.com/office/drawing/2014/main" id="{02B44622-DC5A-9240-9269-6026254D5794}"/>
                  </a:ext>
                </a:extLst>
              </p:cNvPr>
              <p:cNvSpPr/>
              <p:nvPr/>
            </p:nvSpPr>
            <p:spPr>
              <a:xfrm rot="13491953">
                <a:off x="7175174" y="4589595"/>
                <a:ext cx="278931" cy="299134"/>
              </a:xfrm>
              <a:prstGeom prst="roundRect">
                <a:avLst/>
              </a:prstGeom>
              <a:solidFill>
                <a:srgbClr val="00B0F0"/>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 name="TextBox 7">
                <a:extLst>
                  <a:ext uri="{FF2B5EF4-FFF2-40B4-BE49-F238E27FC236}">
                    <a16:creationId xmlns:a16="http://schemas.microsoft.com/office/drawing/2014/main" id="{D9CC7A9C-1F3A-BD40-A7AE-55A7845DC9C8}"/>
                  </a:ext>
                </a:extLst>
              </p:cNvPr>
              <p:cNvSpPr txBox="1"/>
              <p:nvPr/>
            </p:nvSpPr>
            <p:spPr>
              <a:xfrm>
                <a:off x="6833441" y="3848683"/>
                <a:ext cx="915368" cy="614650"/>
              </a:xfrm>
              <a:prstGeom prst="rect">
                <a:avLst/>
              </a:prstGeom>
              <a:noFill/>
            </p:spPr>
            <p:txBody>
              <a:bodyPr wrap="square" rtlCol="0">
                <a:spAutoFit/>
              </a:bodyPr>
              <a:lstStyle/>
              <a:p>
                <a:pPr algn="ctr"/>
                <a:r>
                  <a:rPr lang="en-US" sz="1600" b="1" dirty="0"/>
                  <a:t>Final Result</a:t>
                </a:r>
              </a:p>
            </p:txBody>
          </p:sp>
          <p:sp>
            <p:nvSpPr>
              <p:cNvPr id="9" name="Right Arrow 8">
                <a:extLst>
                  <a:ext uri="{FF2B5EF4-FFF2-40B4-BE49-F238E27FC236}">
                    <a16:creationId xmlns:a16="http://schemas.microsoft.com/office/drawing/2014/main" id="{1CB6ABA0-3F3D-7549-A71A-7149F0B4B565}"/>
                  </a:ext>
                </a:extLst>
              </p:cNvPr>
              <p:cNvSpPr/>
              <p:nvPr/>
            </p:nvSpPr>
            <p:spPr>
              <a:xfrm>
                <a:off x="1151928" y="4373558"/>
                <a:ext cx="553015" cy="693296"/>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nvGrpSpPr>
              <p:cNvPr id="10" name="Group 9">
                <a:extLst>
                  <a:ext uri="{FF2B5EF4-FFF2-40B4-BE49-F238E27FC236}">
                    <a16:creationId xmlns:a16="http://schemas.microsoft.com/office/drawing/2014/main" id="{E1187825-3F97-A34D-877D-105C43642704}"/>
                  </a:ext>
                </a:extLst>
              </p:cNvPr>
              <p:cNvGrpSpPr/>
              <p:nvPr/>
            </p:nvGrpSpPr>
            <p:grpSpPr>
              <a:xfrm>
                <a:off x="1735184" y="4326625"/>
                <a:ext cx="1409880" cy="899915"/>
                <a:chOff x="3022512" y="2249129"/>
                <a:chExt cx="2051672" cy="1150015"/>
              </a:xfrm>
            </p:grpSpPr>
            <p:sp>
              <p:nvSpPr>
                <p:cNvPr id="31" name="Rectangle 30">
                  <a:extLst>
                    <a:ext uri="{FF2B5EF4-FFF2-40B4-BE49-F238E27FC236}">
                      <a16:creationId xmlns:a16="http://schemas.microsoft.com/office/drawing/2014/main" id="{5007A1D2-7742-8A4C-A238-269F099126C5}"/>
                    </a:ext>
                  </a:extLst>
                </p:cNvPr>
                <p:cNvSpPr/>
                <p:nvPr/>
              </p:nvSpPr>
              <p:spPr>
                <a:xfrm>
                  <a:off x="3046412" y="2249129"/>
                  <a:ext cx="2027772" cy="1077862"/>
                </a:xfrm>
                <a:prstGeom prst="rect">
                  <a:avLst/>
                </a:prstGeom>
                <a:solidFill>
                  <a:srgbClr val="17A45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2" name="TextBox 31">
                  <a:extLst>
                    <a:ext uri="{FF2B5EF4-FFF2-40B4-BE49-F238E27FC236}">
                      <a16:creationId xmlns:a16="http://schemas.microsoft.com/office/drawing/2014/main" id="{632CB78F-F7D3-3742-A09A-583513FCB49C}"/>
                    </a:ext>
                  </a:extLst>
                </p:cNvPr>
                <p:cNvSpPr txBox="1"/>
                <p:nvPr/>
              </p:nvSpPr>
              <p:spPr>
                <a:xfrm>
                  <a:off x="3022512" y="2406966"/>
                  <a:ext cx="2028169" cy="992178"/>
                </a:xfrm>
                <a:prstGeom prst="rect">
                  <a:avLst/>
                </a:prstGeom>
                <a:noFill/>
              </p:spPr>
              <p:txBody>
                <a:bodyPr wrap="square" rtlCol="0">
                  <a:spAutoFit/>
                </a:bodyPr>
                <a:lstStyle/>
                <a:p>
                  <a:pPr algn="ctr"/>
                  <a:r>
                    <a:rPr lang="en-US" sz="1400" b="1" i="1" dirty="0"/>
                    <a:t>Independent Processing</a:t>
                  </a:r>
                </a:p>
                <a:p>
                  <a:pPr algn="ctr"/>
                  <a:endParaRPr lang="en-US" sz="1400" b="1" i="1" dirty="0"/>
                </a:p>
              </p:txBody>
            </p:sp>
          </p:grpSp>
          <p:grpSp>
            <p:nvGrpSpPr>
              <p:cNvPr id="11" name="Group 10">
                <a:extLst>
                  <a:ext uri="{FF2B5EF4-FFF2-40B4-BE49-F238E27FC236}">
                    <a16:creationId xmlns:a16="http://schemas.microsoft.com/office/drawing/2014/main" id="{EC8A1945-DA2B-714D-AC92-0BF2B9E406B4}"/>
                  </a:ext>
                </a:extLst>
              </p:cNvPr>
              <p:cNvGrpSpPr/>
              <p:nvPr/>
            </p:nvGrpSpPr>
            <p:grpSpPr>
              <a:xfrm rot="2983221">
                <a:off x="3230335" y="4650663"/>
                <a:ext cx="1504370" cy="1270902"/>
                <a:chOff x="2817812" y="2057400"/>
                <a:chExt cx="2362200" cy="2362200"/>
              </a:xfrm>
              <a:solidFill>
                <a:srgbClr val="235FEF"/>
              </a:solidFill>
            </p:grpSpPr>
            <p:sp>
              <p:nvSpPr>
                <p:cNvPr id="18" name="Rounded Rectangle 17">
                  <a:extLst>
                    <a:ext uri="{FF2B5EF4-FFF2-40B4-BE49-F238E27FC236}">
                      <a16:creationId xmlns:a16="http://schemas.microsoft.com/office/drawing/2014/main" id="{E19E1DF7-B326-3F46-A465-64E77A2576F1}"/>
                    </a:ext>
                  </a:extLst>
                </p:cNvPr>
                <p:cNvSpPr/>
                <p:nvPr/>
              </p:nvSpPr>
              <p:spPr>
                <a:xfrm>
                  <a:off x="2817812" y="2057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9" name="Rounded Rectangle 18">
                  <a:extLst>
                    <a:ext uri="{FF2B5EF4-FFF2-40B4-BE49-F238E27FC236}">
                      <a16:creationId xmlns:a16="http://schemas.microsoft.com/office/drawing/2014/main" id="{FE03EF7C-0EBF-AD46-8CB9-B8A3CB3D482B}"/>
                    </a:ext>
                  </a:extLst>
                </p:cNvPr>
                <p:cNvSpPr/>
                <p:nvPr/>
              </p:nvSpPr>
              <p:spPr>
                <a:xfrm>
                  <a:off x="2970212" y="2209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0" name="Rounded Rectangle 19">
                  <a:extLst>
                    <a:ext uri="{FF2B5EF4-FFF2-40B4-BE49-F238E27FC236}">
                      <a16:creationId xmlns:a16="http://schemas.microsoft.com/office/drawing/2014/main" id="{17D490AB-7351-5C4F-BD71-B3E07B725039}"/>
                    </a:ext>
                  </a:extLst>
                </p:cNvPr>
                <p:cNvSpPr/>
                <p:nvPr/>
              </p:nvSpPr>
              <p:spPr>
                <a:xfrm>
                  <a:off x="3122612" y="2362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1" name="Rounded Rectangle 20">
                  <a:extLst>
                    <a:ext uri="{FF2B5EF4-FFF2-40B4-BE49-F238E27FC236}">
                      <a16:creationId xmlns:a16="http://schemas.microsoft.com/office/drawing/2014/main" id="{582DB759-64D5-804B-B80C-95B760D602E5}"/>
                    </a:ext>
                  </a:extLst>
                </p:cNvPr>
                <p:cNvSpPr/>
                <p:nvPr/>
              </p:nvSpPr>
              <p:spPr>
                <a:xfrm>
                  <a:off x="3275012" y="25146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2" name="Rounded Rectangle 21">
                  <a:extLst>
                    <a:ext uri="{FF2B5EF4-FFF2-40B4-BE49-F238E27FC236}">
                      <a16:creationId xmlns:a16="http://schemas.microsoft.com/office/drawing/2014/main" id="{C93127EE-D428-024F-9321-A0218DD959F7}"/>
                    </a:ext>
                  </a:extLst>
                </p:cNvPr>
                <p:cNvSpPr/>
                <p:nvPr/>
              </p:nvSpPr>
              <p:spPr>
                <a:xfrm>
                  <a:off x="3427412" y="26670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3" name="Rounded Rectangle 22">
                  <a:extLst>
                    <a:ext uri="{FF2B5EF4-FFF2-40B4-BE49-F238E27FC236}">
                      <a16:creationId xmlns:a16="http://schemas.microsoft.com/office/drawing/2014/main" id="{DD96646F-49E3-4943-BFE2-7D8588E1F769}"/>
                    </a:ext>
                  </a:extLst>
                </p:cNvPr>
                <p:cNvSpPr/>
                <p:nvPr/>
              </p:nvSpPr>
              <p:spPr>
                <a:xfrm>
                  <a:off x="3579812" y="2819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4" name="Rounded Rectangle 23">
                  <a:extLst>
                    <a:ext uri="{FF2B5EF4-FFF2-40B4-BE49-F238E27FC236}">
                      <a16:creationId xmlns:a16="http://schemas.microsoft.com/office/drawing/2014/main" id="{365A4664-F606-F947-9153-459ED95C22BC}"/>
                    </a:ext>
                  </a:extLst>
                </p:cNvPr>
                <p:cNvSpPr/>
                <p:nvPr/>
              </p:nvSpPr>
              <p:spPr>
                <a:xfrm>
                  <a:off x="3732212" y="2971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5" name="Rounded Rectangle 24">
                  <a:extLst>
                    <a:ext uri="{FF2B5EF4-FFF2-40B4-BE49-F238E27FC236}">
                      <a16:creationId xmlns:a16="http://schemas.microsoft.com/office/drawing/2014/main" id="{4EECF725-ED3B-4D42-BAD9-E3B36C9A17C0}"/>
                    </a:ext>
                  </a:extLst>
                </p:cNvPr>
                <p:cNvSpPr/>
                <p:nvPr/>
              </p:nvSpPr>
              <p:spPr>
                <a:xfrm>
                  <a:off x="3884612" y="3124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6" name="Rounded Rectangle 25">
                  <a:extLst>
                    <a:ext uri="{FF2B5EF4-FFF2-40B4-BE49-F238E27FC236}">
                      <a16:creationId xmlns:a16="http://schemas.microsoft.com/office/drawing/2014/main" id="{C6841B68-9282-A24D-8C7A-2B31BAB9208F}"/>
                    </a:ext>
                  </a:extLst>
                </p:cNvPr>
                <p:cNvSpPr/>
                <p:nvPr/>
              </p:nvSpPr>
              <p:spPr>
                <a:xfrm>
                  <a:off x="4037012" y="32766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7" name="Rounded Rectangle 26">
                  <a:extLst>
                    <a:ext uri="{FF2B5EF4-FFF2-40B4-BE49-F238E27FC236}">
                      <a16:creationId xmlns:a16="http://schemas.microsoft.com/office/drawing/2014/main" id="{3AF7AAD1-2B79-CA43-B64C-E52B16210DB7}"/>
                    </a:ext>
                  </a:extLst>
                </p:cNvPr>
                <p:cNvSpPr/>
                <p:nvPr/>
              </p:nvSpPr>
              <p:spPr>
                <a:xfrm>
                  <a:off x="4189412" y="34290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8" name="Rounded Rectangle 27">
                  <a:extLst>
                    <a:ext uri="{FF2B5EF4-FFF2-40B4-BE49-F238E27FC236}">
                      <a16:creationId xmlns:a16="http://schemas.microsoft.com/office/drawing/2014/main" id="{AEECB172-2252-4547-8B8B-10CCA1CE9DE8}"/>
                    </a:ext>
                  </a:extLst>
                </p:cNvPr>
                <p:cNvSpPr/>
                <p:nvPr/>
              </p:nvSpPr>
              <p:spPr>
                <a:xfrm>
                  <a:off x="4341812" y="3581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9" name="Rounded Rectangle 28">
                  <a:extLst>
                    <a:ext uri="{FF2B5EF4-FFF2-40B4-BE49-F238E27FC236}">
                      <a16:creationId xmlns:a16="http://schemas.microsoft.com/office/drawing/2014/main" id="{E3AE10F6-6462-E148-AD8D-4E558050DEFD}"/>
                    </a:ext>
                  </a:extLst>
                </p:cNvPr>
                <p:cNvSpPr/>
                <p:nvPr/>
              </p:nvSpPr>
              <p:spPr>
                <a:xfrm>
                  <a:off x="4494212" y="3733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0" name="Rounded Rectangle 29">
                  <a:extLst>
                    <a:ext uri="{FF2B5EF4-FFF2-40B4-BE49-F238E27FC236}">
                      <a16:creationId xmlns:a16="http://schemas.microsoft.com/office/drawing/2014/main" id="{1DB34130-B931-8042-A5F0-521770BFB7D7}"/>
                    </a:ext>
                  </a:extLst>
                </p:cNvPr>
                <p:cNvSpPr/>
                <p:nvPr/>
              </p:nvSpPr>
              <p:spPr>
                <a:xfrm>
                  <a:off x="4646612" y="3886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sp>
            <p:nvSpPr>
              <p:cNvPr id="12" name="Right Arrow 11">
                <a:extLst>
                  <a:ext uri="{FF2B5EF4-FFF2-40B4-BE49-F238E27FC236}">
                    <a16:creationId xmlns:a16="http://schemas.microsoft.com/office/drawing/2014/main" id="{1E6E4A76-6AA4-164E-BED1-C5CB8370D9E5}"/>
                  </a:ext>
                </a:extLst>
              </p:cNvPr>
              <p:cNvSpPr/>
              <p:nvPr/>
            </p:nvSpPr>
            <p:spPr>
              <a:xfrm>
                <a:off x="3212950" y="4406789"/>
                <a:ext cx="553015" cy="693296"/>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3" name="Right Arrow 12">
                <a:extLst>
                  <a:ext uri="{FF2B5EF4-FFF2-40B4-BE49-F238E27FC236}">
                    <a16:creationId xmlns:a16="http://schemas.microsoft.com/office/drawing/2014/main" id="{276507CA-46D9-E243-A437-C3DBC63F4CB6}"/>
                  </a:ext>
                </a:extLst>
              </p:cNvPr>
              <p:cNvSpPr/>
              <p:nvPr/>
            </p:nvSpPr>
            <p:spPr>
              <a:xfrm>
                <a:off x="4310185" y="4395810"/>
                <a:ext cx="553015" cy="693296"/>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4" name="Right Arrow 13">
                <a:extLst>
                  <a:ext uri="{FF2B5EF4-FFF2-40B4-BE49-F238E27FC236}">
                    <a16:creationId xmlns:a16="http://schemas.microsoft.com/office/drawing/2014/main" id="{2A26F7AC-6FD0-294E-89C5-2533812FF589}"/>
                  </a:ext>
                </a:extLst>
              </p:cNvPr>
              <p:cNvSpPr/>
              <p:nvPr/>
            </p:nvSpPr>
            <p:spPr>
              <a:xfrm>
                <a:off x="6372474" y="4406634"/>
                <a:ext cx="553015" cy="693296"/>
              </a:xfrm>
              <a:prstGeom prst="rightArrow">
                <a:avLst/>
              </a:prstGeom>
              <a:solidFill>
                <a:schemeClr val="bg1">
                  <a:lumMod val="7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nvGrpSpPr>
              <p:cNvPr id="15" name="Group 14">
                <a:extLst>
                  <a:ext uri="{FF2B5EF4-FFF2-40B4-BE49-F238E27FC236}">
                    <a16:creationId xmlns:a16="http://schemas.microsoft.com/office/drawing/2014/main" id="{66EB75E5-9F9A-FC4D-AC9A-017A1AA9E443}"/>
                  </a:ext>
                </a:extLst>
              </p:cNvPr>
              <p:cNvGrpSpPr/>
              <p:nvPr/>
            </p:nvGrpSpPr>
            <p:grpSpPr>
              <a:xfrm>
                <a:off x="4915715" y="4341595"/>
                <a:ext cx="1393456" cy="843453"/>
                <a:chOff x="6752375" y="1730763"/>
                <a:chExt cx="2027772" cy="1077862"/>
              </a:xfrm>
            </p:grpSpPr>
            <p:sp>
              <p:nvSpPr>
                <p:cNvPr id="16" name="Rectangle 15">
                  <a:extLst>
                    <a:ext uri="{FF2B5EF4-FFF2-40B4-BE49-F238E27FC236}">
                      <a16:creationId xmlns:a16="http://schemas.microsoft.com/office/drawing/2014/main" id="{12E735F7-BB64-EA4B-AAA6-4773A3E4B5B9}"/>
                    </a:ext>
                  </a:extLst>
                </p:cNvPr>
                <p:cNvSpPr/>
                <p:nvPr/>
              </p:nvSpPr>
              <p:spPr>
                <a:xfrm>
                  <a:off x="6752375" y="1730763"/>
                  <a:ext cx="2027772" cy="1077862"/>
                </a:xfrm>
                <a:prstGeom prst="rect">
                  <a:avLst/>
                </a:prstGeom>
                <a:solidFill>
                  <a:srgbClr val="17A454"/>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7" name="TextBox 16">
                  <a:extLst>
                    <a:ext uri="{FF2B5EF4-FFF2-40B4-BE49-F238E27FC236}">
                      <a16:creationId xmlns:a16="http://schemas.microsoft.com/office/drawing/2014/main" id="{B11CD7D3-477F-ED4E-AE28-B506C726FDC4}"/>
                    </a:ext>
                  </a:extLst>
                </p:cNvPr>
                <p:cNvSpPr txBox="1"/>
                <p:nvPr/>
              </p:nvSpPr>
              <p:spPr>
                <a:xfrm>
                  <a:off x="6812835" y="1812197"/>
                  <a:ext cx="1880991" cy="943950"/>
                </a:xfrm>
                <a:prstGeom prst="rect">
                  <a:avLst/>
                </a:prstGeom>
                <a:noFill/>
              </p:spPr>
              <p:txBody>
                <a:bodyPr wrap="square" rtlCol="0">
                  <a:spAutoFit/>
                </a:bodyPr>
                <a:lstStyle/>
                <a:p>
                  <a:pPr algn="ctr"/>
                  <a:r>
                    <a:rPr lang="en-US" sz="1400" b="1" i="1" dirty="0"/>
                    <a:t>Reduction to single result</a:t>
                  </a:r>
                </a:p>
                <a:p>
                  <a:pPr algn="ctr"/>
                  <a:endParaRPr lang="en-US" sz="1400" b="1" i="1" dirty="0"/>
                </a:p>
              </p:txBody>
            </p:sp>
          </p:grpSp>
          <p:grpSp>
            <p:nvGrpSpPr>
              <p:cNvPr id="73" name="Group 72">
                <a:extLst>
                  <a:ext uri="{FF2B5EF4-FFF2-40B4-BE49-F238E27FC236}">
                    <a16:creationId xmlns:a16="http://schemas.microsoft.com/office/drawing/2014/main" id="{94EB6215-79C0-D845-B10C-811D993821DB}"/>
                  </a:ext>
                </a:extLst>
              </p:cNvPr>
              <p:cNvGrpSpPr/>
              <p:nvPr/>
            </p:nvGrpSpPr>
            <p:grpSpPr>
              <a:xfrm rot="13322718">
                <a:off x="128239" y="4556714"/>
                <a:ext cx="1321085" cy="1447224"/>
                <a:chOff x="2817812" y="2057400"/>
                <a:chExt cx="2362200" cy="2362200"/>
              </a:xfrm>
              <a:solidFill>
                <a:srgbClr val="235FEF"/>
              </a:solidFill>
            </p:grpSpPr>
            <p:sp>
              <p:nvSpPr>
                <p:cNvPr id="74" name="Rounded Rectangle 73">
                  <a:extLst>
                    <a:ext uri="{FF2B5EF4-FFF2-40B4-BE49-F238E27FC236}">
                      <a16:creationId xmlns:a16="http://schemas.microsoft.com/office/drawing/2014/main" id="{6BEA26D1-3A28-304D-A1AF-3024EFF711A7}"/>
                    </a:ext>
                  </a:extLst>
                </p:cNvPr>
                <p:cNvSpPr/>
                <p:nvPr/>
              </p:nvSpPr>
              <p:spPr>
                <a:xfrm>
                  <a:off x="2817812" y="2057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75" name="Rounded Rectangle 74">
                  <a:extLst>
                    <a:ext uri="{FF2B5EF4-FFF2-40B4-BE49-F238E27FC236}">
                      <a16:creationId xmlns:a16="http://schemas.microsoft.com/office/drawing/2014/main" id="{5B79A103-5D5D-AF4D-9D7C-AD8C0C7C20C2}"/>
                    </a:ext>
                  </a:extLst>
                </p:cNvPr>
                <p:cNvSpPr/>
                <p:nvPr/>
              </p:nvSpPr>
              <p:spPr>
                <a:xfrm>
                  <a:off x="2970212" y="2209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76" name="Rounded Rectangle 75">
                  <a:extLst>
                    <a:ext uri="{FF2B5EF4-FFF2-40B4-BE49-F238E27FC236}">
                      <a16:creationId xmlns:a16="http://schemas.microsoft.com/office/drawing/2014/main" id="{347F7F12-DB53-CA42-BF38-2A62944A240D}"/>
                    </a:ext>
                  </a:extLst>
                </p:cNvPr>
                <p:cNvSpPr/>
                <p:nvPr/>
              </p:nvSpPr>
              <p:spPr>
                <a:xfrm>
                  <a:off x="3122612" y="2362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77" name="Rounded Rectangle 76">
                  <a:extLst>
                    <a:ext uri="{FF2B5EF4-FFF2-40B4-BE49-F238E27FC236}">
                      <a16:creationId xmlns:a16="http://schemas.microsoft.com/office/drawing/2014/main" id="{A2250BBE-A5F7-3A43-978E-EB85ECF5C667}"/>
                    </a:ext>
                  </a:extLst>
                </p:cNvPr>
                <p:cNvSpPr/>
                <p:nvPr/>
              </p:nvSpPr>
              <p:spPr>
                <a:xfrm>
                  <a:off x="3275012" y="25146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78" name="Rounded Rectangle 77">
                  <a:extLst>
                    <a:ext uri="{FF2B5EF4-FFF2-40B4-BE49-F238E27FC236}">
                      <a16:creationId xmlns:a16="http://schemas.microsoft.com/office/drawing/2014/main" id="{6FB43941-FE87-FB49-8EA5-C46F42A923E6}"/>
                    </a:ext>
                  </a:extLst>
                </p:cNvPr>
                <p:cNvSpPr/>
                <p:nvPr/>
              </p:nvSpPr>
              <p:spPr>
                <a:xfrm>
                  <a:off x="3427412" y="26670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79" name="Rounded Rectangle 78">
                  <a:extLst>
                    <a:ext uri="{FF2B5EF4-FFF2-40B4-BE49-F238E27FC236}">
                      <a16:creationId xmlns:a16="http://schemas.microsoft.com/office/drawing/2014/main" id="{13FB7906-EF32-7C4F-B51C-51B3D31B3EC1}"/>
                    </a:ext>
                  </a:extLst>
                </p:cNvPr>
                <p:cNvSpPr/>
                <p:nvPr/>
              </p:nvSpPr>
              <p:spPr>
                <a:xfrm>
                  <a:off x="3579812" y="2819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0" name="Rounded Rectangle 79">
                  <a:extLst>
                    <a:ext uri="{FF2B5EF4-FFF2-40B4-BE49-F238E27FC236}">
                      <a16:creationId xmlns:a16="http://schemas.microsoft.com/office/drawing/2014/main" id="{D8616269-E21D-D742-8E26-B8110D571C98}"/>
                    </a:ext>
                  </a:extLst>
                </p:cNvPr>
                <p:cNvSpPr/>
                <p:nvPr/>
              </p:nvSpPr>
              <p:spPr>
                <a:xfrm>
                  <a:off x="3732212" y="2971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1" name="Rounded Rectangle 80">
                  <a:extLst>
                    <a:ext uri="{FF2B5EF4-FFF2-40B4-BE49-F238E27FC236}">
                      <a16:creationId xmlns:a16="http://schemas.microsoft.com/office/drawing/2014/main" id="{B90D5FC8-CD8B-7447-A7CB-403263FDA8C2}"/>
                    </a:ext>
                  </a:extLst>
                </p:cNvPr>
                <p:cNvSpPr/>
                <p:nvPr/>
              </p:nvSpPr>
              <p:spPr>
                <a:xfrm>
                  <a:off x="3884612" y="3124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2" name="Rounded Rectangle 81">
                  <a:extLst>
                    <a:ext uri="{FF2B5EF4-FFF2-40B4-BE49-F238E27FC236}">
                      <a16:creationId xmlns:a16="http://schemas.microsoft.com/office/drawing/2014/main" id="{63C0FCF8-CDB5-4D47-B8F8-AF4ECB666E22}"/>
                    </a:ext>
                  </a:extLst>
                </p:cNvPr>
                <p:cNvSpPr/>
                <p:nvPr/>
              </p:nvSpPr>
              <p:spPr>
                <a:xfrm>
                  <a:off x="4037012" y="32766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3" name="Rounded Rectangle 82">
                  <a:extLst>
                    <a:ext uri="{FF2B5EF4-FFF2-40B4-BE49-F238E27FC236}">
                      <a16:creationId xmlns:a16="http://schemas.microsoft.com/office/drawing/2014/main" id="{C5F8FA50-650B-FE4C-8BC7-0BF52608D50B}"/>
                    </a:ext>
                  </a:extLst>
                </p:cNvPr>
                <p:cNvSpPr/>
                <p:nvPr/>
              </p:nvSpPr>
              <p:spPr>
                <a:xfrm>
                  <a:off x="4189410" y="3428999"/>
                  <a:ext cx="533401" cy="533401"/>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4" name="Rounded Rectangle 83">
                  <a:extLst>
                    <a:ext uri="{FF2B5EF4-FFF2-40B4-BE49-F238E27FC236}">
                      <a16:creationId xmlns:a16="http://schemas.microsoft.com/office/drawing/2014/main" id="{F48EA0AC-D4C4-B246-85FA-A164855436E6}"/>
                    </a:ext>
                  </a:extLst>
                </p:cNvPr>
                <p:cNvSpPr/>
                <p:nvPr/>
              </p:nvSpPr>
              <p:spPr>
                <a:xfrm>
                  <a:off x="4341812" y="35814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5" name="Rounded Rectangle 84">
                  <a:extLst>
                    <a:ext uri="{FF2B5EF4-FFF2-40B4-BE49-F238E27FC236}">
                      <a16:creationId xmlns:a16="http://schemas.microsoft.com/office/drawing/2014/main" id="{FD343697-C34D-A040-9556-1769F7BD7FC9}"/>
                    </a:ext>
                  </a:extLst>
                </p:cNvPr>
                <p:cNvSpPr/>
                <p:nvPr/>
              </p:nvSpPr>
              <p:spPr>
                <a:xfrm>
                  <a:off x="4494212" y="37338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86" name="Rounded Rectangle 85">
                  <a:extLst>
                    <a:ext uri="{FF2B5EF4-FFF2-40B4-BE49-F238E27FC236}">
                      <a16:creationId xmlns:a16="http://schemas.microsoft.com/office/drawing/2014/main" id="{98D3D74E-9AD7-C848-8F2E-75A8104F5D1A}"/>
                    </a:ext>
                  </a:extLst>
                </p:cNvPr>
                <p:cNvSpPr/>
                <p:nvPr/>
              </p:nvSpPr>
              <p:spPr>
                <a:xfrm>
                  <a:off x="4646612" y="3886200"/>
                  <a:ext cx="533400" cy="533400"/>
                </a:xfrm>
                <a:prstGeom prst="roundRect">
                  <a:avLst/>
                </a:pr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grpSp>
        <p:sp>
          <p:nvSpPr>
            <p:cNvPr id="89" name="TextBox 88">
              <a:extLst>
                <a:ext uri="{FF2B5EF4-FFF2-40B4-BE49-F238E27FC236}">
                  <a16:creationId xmlns:a16="http://schemas.microsoft.com/office/drawing/2014/main" id="{020D7EDC-C915-194C-BBD0-B18ADB7B9802}"/>
                </a:ext>
              </a:extLst>
            </p:cNvPr>
            <p:cNvSpPr txBox="1"/>
            <p:nvPr/>
          </p:nvSpPr>
          <p:spPr>
            <a:xfrm>
              <a:off x="4431136" y="5876567"/>
              <a:ext cx="3326552" cy="369332"/>
            </a:xfrm>
            <a:prstGeom prst="rect">
              <a:avLst/>
            </a:prstGeom>
            <a:solidFill>
              <a:srgbClr val="0070C0"/>
            </a:solidFill>
          </p:spPr>
          <p:txBody>
            <a:bodyPr wrap="none" rtlCol="0">
              <a:spAutoFit/>
            </a:bodyPr>
            <a:lstStyle/>
            <a:p>
              <a:pPr algn="ctr"/>
              <a:r>
                <a:rPr lang="en-US" b="1" dirty="0">
                  <a:solidFill>
                    <a:schemeClr val="bg1"/>
                  </a:solidFill>
                </a:rPr>
                <a:t>Loosely-Coupled Computing</a:t>
              </a:r>
            </a:p>
          </p:txBody>
        </p:sp>
      </p:grpSp>
      <p:grpSp>
        <p:nvGrpSpPr>
          <p:cNvPr id="118" name="Group 117">
            <a:extLst>
              <a:ext uri="{FF2B5EF4-FFF2-40B4-BE49-F238E27FC236}">
                <a16:creationId xmlns:a16="http://schemas.microsoft.com/office/drawing/2014/main" id="{37365F77-310F-094D-91A2-B1694ACBFA22}"/>
              </a:ext>
            </a:extLst>
          </p:cNvPr>
          <p:cNvGrpSpPr/>
          <p:nvPr/>
        </p:nvGrpSpPr>
        <p:grpSpPr>
          <a:xfrm>
            <a:off x="8176853" y="1278662"/>
            <a:ext cx="3877580" cy="5017713"/>
            <a:chOff x="7988832" y="980729"/>
            <a:chExt cx="4100189" cy="5305776"/>
          </a:xfrm>
        </p:grpSpPr>
        <p:sp>
          <p:nvSpPr>
            <p:cNvPr id="91" name="Rectangle 90">
              <a:extLst>
                <a:ext uri="{FF2B5EF4-FFF2-40B4-BE49-F238E27FC236}">
                  <a16:creationId xmlns:a16="http://schemas.microsoft.com/office/drawing/2014/main" id="{964DD0BC-34B7-8943-9B94-E618B56089F7}"/>
                </a:ext>
              </a:extLst>
            </p:cNvPr>
            <p:cNvSpPr/>
            <p:nvPr/>
          </p:nvSpPr>
          <p:spPr>
            <a:xfrm>
              <a:off x="7988832" y="980729"/>
              <a:ext cx="4100189" cy="5305776"/>
            </a:xfrm>
            <a:prstGeom prst="rect">
              <a:avLst/>
            </a:prstGeom>
            <a:solidFill>
              <a:schemeClr val="bg1">
                <a:lumMod val="85000"/>
                <a:alpha val="55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pic>
          <p:nvPicPr>
            <p:cNvPr id="92" name="Picture 91" descr="FullPuzzle.jpg">
              <a:extLst>
                <a:ext uri="{FF2B5EF4-FFF2-40B4-BE49-F238E27FC236}">
                  <a16:creationId xmlns:a16="http://schemas.microsoft.com/office/drawing/2014/main" id="{27ADB7EF-0213-D64D-AAB2-A83E0AFB123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8372413" y="4562411"/>
              <a:ext cx="2185884" cy="1592729"/>
            </a:xfrm>
            <a:prstGeom prst="rect">
              <a:avLst/>
            </a:prstGeom>
            <a:ln w="12700" cmpd="sng">
              <a:solidFill>
                <a:schemeClr val="tx1"/>
              </a:solidFill>
            </a:ln>
          </p:spPr>
        </p:pic>
        <p:grpSp>
          <p:nvGrpSpPr>
            <p:cNvPr id="93" name="Group 92">
              <a:extLst>
                <a:ext uri="{FF2B5EF4-FFF2-40B4-BE49-F238E27FC236}">
                  <a16:creationId xmlns:a16="http://schemas.microsoft.com/office/drawing/2014/main" id="{5732D66D-2764-9441-9046-A6C2B72B8503}"/>
                </a:ext>
              </a:extLst>
            </p:cNvPr>
            <p:cNvGrpSpPr/>
            <p:nvPr/>
          </p:nvGrpSpPr>
          <p:grpSpPr>
            <a:xfrm>
              <a:off x="8357471" y="1269833"/>
              <a:ext cx="2185884" cy="1542173"/>
              <a:chOff x="208153" y="1081697"/>
              <a:chExt cx="2428957" cy="1821717"/>
            </a:xfrm>
          </p:grpSpPr>
          <p:pic>
            <p:nvPicPr>
              <p:cNvPr id="105" name="Picture 104" descr="CyclicDist.jpg">
                <a:extLst>
                  <a:ext uri="{FF2B5EF4-FFF2-40B4-BE49-F238E27FC236}">
                    <a16:creationId xmlns:a16="http://schemas.microsoft.com/office/drawing/2014/main" id="{C0E45AF1-7E4E-7A4E-A8AC-76D081986C8E}"/>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208153" y="1081697"/>
                <a:ext cx="2428957" cy="1821717"/>
              </a:xfrm>
              <a:prstGeom prst="rect">
                <a:avLst/>
              </a:prstGeom>
              <a:ln w="12700" cmpd="sng">
                <a:solidFill>
                  <a:schemeClr val="tx1"/>
                </a:solidFill>
              </a:ln>
            </p:spPr>
          </p:pic>
          <p:grpSp>
            <p:nvGrpSpPr>
              <p:cNvPr id="106" name="Group 105">
                <a:extLst>
                  <a:ext uri="{FF2B5EF4-FFF2-40B4-BE49-F238E27FC236}">
                    <a16:creationId xmlns:a16="http://schemas.microsoft.com/office/drawing/2014/main" id="{DD92C5AD-212A-584C-8B5E-7CD30DF91DC7}"/>
                  </a:ext>
                </a:extLst>
              </p:cNvPr>
              <p:cNvGrpSpPr/>
              <p:nvPr/>
            </p:nvGrpSpPr>
            <p:grpSpPr>
              <a:xfrm>
                <a:off x="295446" y="2522771"/>
                <a:ext cx="2216572" cy="146301"/>
                <a:chOff x="397436" y="4031830"/>
                <a:chExt cx="4491317" cy="268941"/>
              </a:xfrm>
            </p:grpSpPr>
            <p:sp>
              <p:nvSpPr>
                <p:cNvPr id="107" name="Rectangle 106">
                  <a:extLst>
                    <a:ext uri="{FF2B5EF4-FFF2-40B4-BE49-F238E27FC236}">
                      <a16:creationId xmlns:a16="http://schemas.microsoft.com/office/drawing/2014/main" id="{D01E5310-ABE2-A94C-A059-F8D498D5DB2C}"/>
                    </a:ext>
                  </a:extLst>
                </p:cNvPr>
                <p:cNvSpPr/>
                <p:nvPr/>
              </p:nvSpPr>
              <p:spPr>
                <a:xfrm>
                  <a:off x="4198470" y="4031830"/>
                  <a:ext cx="239059" cy="268941"/>
                </a:xfrm>
                <a:prstGeom prst="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8" name="Rectangle 107">
                  <a:extLst>
                    <a:ext uri="{FF2B5EF4-FFF2-40B4-BE49-F238E27FC236}">
                      <a16:creationId xmlns:a16="http://schemas.microsoft.com/office/drawing/2014/main" id="{0217CB45-78D3-B542-9162-E2B05875F41F}"/>
                    </a:ext>
                  </a:extLst>
                </p:cNvPr>
                <p:cNvSpPr/>
                <p:nvPr/>
              </p:nvSpPr>
              <p:spPr>
                <a:xfrm>
                  <a:off x="4649694" y="4031830"/>
                  <a:ext cx="239059" cy="268941"/>
                </a:xfrm>
                <a:prstGeom prst="rect">
                  <a:avLst/>
                </a:prstGeom>
                <a:solidFill>
                  <a:srgbClr val="008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09" name="Rectangle 108">
                  <a:extLst>
                    <a:ext uri="{FF2B5EF4-FFF2-40B4-BE49-F238E27FC236}">
                      <a16:creationId xmlns:a16="http://schemas.microsoft.com/office/drawing/2014/main" id="{A1F9D25C-8DA6-2D49-8A25-958BC82A6320}"/>
                    </a:ext>
                  </a:extLst>
                </p:cNvPr>
                <p:cNvSpPr/>
                <p:nvPr/>
              </p:nvSpPr>
              <p:spPr>
                <a:xfrm>
                  <a:off x="3233270" y="4031830"/>
                  <a:ext cx="239059" cy="268941"/>
                </a:xfrm>
                <a:prstGeom prst="rect">
                  <a:avLst/>
                </a:prstGeom>
                <a:solidFill>
                  <a:srgbClr val="66006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0" name="Rectangle 109">
                  <a:extLst>
                    <a:ext uri="{FF2B5EF4-FFF2-40B4-BE49-F238E27FC236}">
                      <a16:creationId xmlns:a16="http://schemas.microsoft.com/office/drawing/2014/main" id="{86B56A15-BFAD-A04E-AACD-6CA132A8263E}"/>
                    </a:ext>
                  </a:extLst>
                </p:cNvPr>
                <p:cNvSpPr/>
                <p:nvPr/>
              </p:nvSpPr>
              <p:spPr>
                <a:xfrm>
                  <a:off x="3744259" y="4031830"/>
                  <a:ext cx="239059" cy="268941"/>
                </a:xfrm>
                <a:prstGeom prst="rect">
                  <a:avLst/>
                </a:prstGeom>
                <a:solidFill>
                  <a:srgbClr val="00009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1" name="Rectangle 110">
                  <a:extLst>
                    <a:ext uri="{FF2B5EF4-FFF2-40B4-BE49-F238E27FC236}">
                      <a16:creationId xmlns:a16="http://schemas.microsoft.com/office/drawing/2014/main" id="{232A3915-A70F-E243-ABB4-731C0E01FF08}"/>
                    </a:ext>
                  </a:extLst>
                </p:cNvPr>
                <p:cNvSpPr/>
                <p:nvPr/>
              </p:nvSpPr>
              <p:spPr>
                <a:xfrm>
                  <a:off x="2333811" y="4031830"/>
                  <a:ext cx="239059" cy="268941"/>
                </a:xfrm>
                <a:prstGeom prst="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2" name="Rectangle 111">
                  <a:extLst>
                    <a:ext uri="{FF2B5EF4-FFF2-40B4-BE49-F238E27FC236}">
                      <a16:creationId xmlns:a16="http://schemas.microsoft.com/office/drawing/2014/main" id="{116FE5B0-FC36-7845-98FA-615E7598B644}"/>
                    </a:ext>
                  </a:extLst>
                </p:cNvPr>
                <p:cNvSpPr/>
                <p:nvPr/>
              </p:nvSpPr>
              <p:spPr>
                <a:xfrm>
                  <a:off x="397436" y="4031830"/>
                  <a:ext cx="239059" cy="268941"/>
                </a:xfrm>
                <a:prstGeom prst="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3" name="Rectangle 112">
                  <a:extLst>
                    <a:ext uri="{FF2B5EF4-FFF2-40B4-BE49-F238E27FC236}">
                      <a16:creationId xmlns:a16="http://schemas.microsoft.com/office/drawing/2014/main" id="{2B9A82D9-808A-AA4F-B1AB-2D0356F12992}"/>
                    </a:ext>
                  </a:extLst>
                </p:cNvPr>
                <p:cNvSpPr/>
                <p:nvPr/>
              </p:nvSpPr>
              <p:spPr>
                <a:xfrm>
                  <a:off x="2770094" y="4031830"/>
                  <a:ext cx="239059" cy="268941"/>
                </a:xfrm>
                <a:prstGeom prst="rect">
                  <a:avLst/>
                </a:prstGeom>
                <a:solidFill>
                  <a:srgbClr val="008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4" name="Rectangle 113">
                  <a:extLst>
                    <a:ext uri="{FF2B5EF4-FFF2-40B4-BE49-F238E27FC236}">
                      <a16:creationId xmlns:a16="http://schemas.microsoft.com/office/drawing/2014/main" id="{960EE208-B327-1A48-AB49-82ED8393AF40}"/>
                    </a:ext>
                  </a:extLst>
                </p:cNvPr>
                <p:cNvSpPr/>
                <p:nvPr/>
              </p:nvSpPr>
              <p:spPr>
                <a:xfrm>
                  <a:off x="905436" y="4031830"/>
                  <a:ext cx="239059" cy="268941"/>
                </a:xfrm>
                <a:prstGeom prst="rect">
                  <a:avLst/>
                </a:prstGeom>
                <a:solidFill>
                  <a:srgbClr val="008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5" name="Rectangle 114">
                  <a:extLst>
                    <a:ext uri="{FF2B5EF4-FFF2-40B4-BE49-F238E27FC236}">
                      <a16:creationId xmlns:a16="http://schemas.microsoft.com/office/drawing/2014/main" id="{051D0F0D-9BA8-5745-98A7-B544764083D8}"/>
                    </a:ext>
                  </a:extLst>
                </p:cNvPr>
                <p:cNvSpPr/>
                <p:nvPr/>
              </p:nvSpPr>
              <p:spPr>
                <a:xfrm>
                  <a:off x="1428377" y="4031830"/>
                  <a:ext cx="239059" cy="268941"/>
                </a:xfrm>
                <a:prstGeom prst="rect">
                  <a:avLst/>
                </a:prstGeom>
                <a:solidFill>
                  <a:srgbClr val="66006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16" name="Rectangle 115">
                  <a:extLst>
                    <a:ext uri="{FF2B5EF4-FFF2-40B4-BE49-F238E27FC236}">
                      <a16:creationId xmlns:a16="http://schemas.microsoft.com/office/drawing/2014/main" id="{F18332E7-F118-6F47-9247-49FAA0D9EA4F}"/>
                    </a:ext>
                  </a:extLst>
                </p:cNvPr>
                <p:cNvSpPr/>
                <p:nvPr/>
              </p:nvSpPr>
              <p:spPr>
                <a:xfrm>
                  <a:off x="1849717" y="4031830"/>
                  <a:ext cx="239059" cy="268941"/>
                </a:xfrm>
                <a:prstGeom prst="rect">
                  <a:avLst/>
                </a:prstGeom>
                <a:solidFill>
                  <a:srgbClr val="00009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grpSp>
        <p:grpSp>
          <p:nvGrpSpPr>
            <p:cNvPr id="94" name="Group 93">
              <a:extLst>
                <a:ext uri="{FF2B5EF4-FFF2-40B4-BE49-F238E27FC236}">
                  <a16:creationId xmlns:a16="http://schemas.microsoft.com/office/drawing/2014/main" id="{47C08868-E713-9A44-9C86-1DB49BE5FBC1}"/>
                </a:ext>
              </a:extLst>
            </p:cNvPr>
            <p:cNvGrpSpPr/>
            <p:nvPr/>
          </p:nvGrpSpPr>
          <p:grpSpPr>
            <a:xfrm>
              <a:off x="8635690" y="3102630"/>
              <a:ext cx="1615160" cy="1261642"/>
              <a:chOff x="803754" y="3847960"/>
              <a:chExt cx="1833356" cy="1415676"/>
            </a:xfrm>
          </p:grpSpPr>
          <p:sp>
            <p:nvSpPr>
              <p:cNvPr id="95" name="Rectangle 94">
                <a:extLst>
                  <a:ext uri="{FF2B5EF4-FFF2-40B4-BE49-F238E27FC236}">
                    <a16:creationId xmlns:a16="http://schemas.microsoft.com/office/drawing/2014/main" id="{B4D0F7AC-3F33-1349-A72D-2B30EA2ED675}"/>
                  </a:ext>
                </a:extLst>
              </p:cNvPr>
              <p:cNvSpPr/>
              <p:nvPr/>
            </p:nvSpPr>
            <p:spPr>
              <a:xfrm>
                <a:off x="803754" y="3847960"/>
                <a:ext cx="457443" cy="451155"/>
              </a:xfrm>
              <a:prstGeom prst="rect">
                <a:avLst/>
              </a:prstGeom>
              <a:solidFill>
                <a:srgbClr val="FF0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96" name="Rectangle 95">
                <a:extLst>
                  <a:ext uri="{FF2B5EF4-FFF2-40B4-BE49-F238E27FC236}">
                    <a16:creationId xmlns:a16="http://schemas.microsoft.com/office/drawing/2014/main" id="{F21B1B66-B2A5-4D46-808A-11895774A633}"/>
                  </a:ext>
                </a:extLst>
              </p:cNvPr>
              <p:cNvSpPr/>
              <p:nvPr/>
            </p:nvSpPr>
            <p:spPr>
              <a:xfrm>
                <a:off x="2179667" y="3847960"/>
                <a:ext cx="457443" cy="451155"/>
              </a:xfrm>
              <a:prstGeom prst="rect">
                <a:avLst/>
              </a:prstGeom>
              <a:solidFill>
                <a:srgbClr val="00800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97" name="Rectangle 96">
                <a:extLst>
                  <a:ext uri="{FF2B5EF4-FFF2-40B4-BE49-F238E27FC236}">
                    <a16:creationId xmlns:a16="http://schemas.microsoft.com/office/drawing/2014/main" id="{A1CAD95B-02BD-0A44-BE33-282E0AB5FD2F}"/>
                  </a:ext>
                </a:extLst>
              </p:cNvPr>
              <p:cNvSpPr/>
              <p:nvPr/>
            </p:nvSpPr>
            <p:spPr>
              <a:xfrm flipH="1">
                <a:off x="803754" y="4812481"/>
                <a:ext cx="440891" cy="451155"/>
              </a:xfrm>
              <a:prstGeom prst="rect">
                <a:avLst/>
              </a:prstGeom>
              <a:solidFill>
                <a:srgbClr val="660066"/>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98" name="Rectangle 97">
                <a:extLst>
                  <a:ext uri="{FF2B5EF4-FFF2-40B4-BE49-F238E27FC236}">
                    <a16:creationId xmlns:a16="http://schemas.microsoft.com/office/drawing/2014/main" id="{16EBA3AD-84D7-C14C-B234-A7EA93A9D7AA}"/>
                  </a:ext>
                </a:extLst>
              </p:cNvPr>
              <p:cNvSpPr/>
              <p:nvPr/>
            </p:nvSpPr>
            <p:spPr>
              <a:xfrm>
                <a:off x="2201195" y="4812481"/>
                <a:ext cx="435437" cy="451155"/>
              </a:xfrm>
              <a:prstGeom prst="rect">
                <a:avLst/>
              </a:prstGeom>
              <a:solidFill>
                <a:srgbClr val="00009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cxnSp>
            <p:nvCxnSpPr>
              <p:cNvPr id="99" name="Straight Arrow Connector 98">
                <a:extLst>
                  <a:ext uri="{FF2B5EF4-FFF2-40B4-BE49-F238E27FC236}">
                    <a16:creationId xmlns:a16="http://schemas.microsoft.com/office/drawing/2014/main" id="{C760C670-D28B-334D-BB51-81228DD35D34}"/>
                  </a:ext>
                </a:extLst>
              </p:cNvPr>
              <p:cNvCxnSpPr/>
              <p:nvPr/>
            </p:nvCxnSpPr>
            <p:spPr>
              <a:xfrm>
                <a:off x="1204033" y="4249226"/>
                <a:ext cx="997162" cy="563255"/>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64B2E5A9-5D94-8D44-8338-08E79FA31C4C}"/>
                  </a:ext>
                </a:extLst>
              </p:cNvPr>
              <p:cNvCxnSpPr/>
              <p:nvPr/>
            </p:nvCxnSpPr>
            <p:spPr>
              <a:xfrm flipV="1">
                <a:off x="1244645" y="4249227"/>
                <a:ext cx="956550" cy="563254"/>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B4F083D8-9AD6-974A-B141-3DF8D903D50C}"/>
                  </a:ext>
                </a:extLst>
              </p:cNvPr>
              <p:cNvCxnSpPr>
                <a:stCxn id="95" idx="3"/>
                <a:endCxn id="96" idx="1"/>
              </p:cNvCxnSpPr>
              <p:nvPr/>
            </p:nvCxnSpPr>
            <p:spPr>
              <a:xfrm>
                <a:off x="1261197" y="4073538"/>
                <a:ext cx="918470" cy="0"/>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26638E87-889D-D847-AF09-2B81817CDBBA}"/>
                  </a:ext>
                </a:extLst>
              </p:cNvPr>
              <p:cNvCxnSpPr/>
              <p:nvPr/>
            </p:nvCxnSpPr>
            <p:spPr>
              <a:xfrm>
                <a:off x="1261197" y="5062644"/>
                <a:ext cx="918470" cy="0"/>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3" name="Straight Arrow Connector 102">
                <a:extLst>
                  <a:ext uri="{FF2B5EF4-FFF2-40B4-BE49-F238E27FC236}">
                    <a16:creationId xmlns:a16="http://schemas.microsoft.com/office/drawing/2014/main" id="{35233E61-F67D-294B-96B3-0D3D7BB511E6}"/>
                  </a:ext>
                </a:extLst>
              </p:cNvPr>
              <p:cNvCxnSpPr>
                <a:stCxn id="96" idx="2"/>
                <a:endCxn id="98" idx="0"/>
              </p:cNvCxnSpPr>
              <p:nvPr/>
            </p:nvCxnSpPr>
            <p:spPr>
              <a:xfrm>
                <a:off x="2408389" y="4299115"/>
                <a:ext cx="10525" cy="513366"/>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04" name="Straight Arrow Connector 103">
                <a:extLst>
                  <a:ext uri="{FF2B5EF4-FFF2-40B4-BE49-F238E27FC236}">
                    <a16:creationId xmlns:a16="http://schemas.microsoft.com/office/drawing/2014/main" id="{44DE5D84-0964-5F4B-9BA4-551CD623744C}"/>
                  </a:ext>
                </a:extLst>
              </p:cNvPr>
              <p:cNvCxnSpPr/>
              <p:nvPr/>
            </p:nvCxnSpPr>
            <p:spPr>
              <a:xfrm>
                <a:off x="1009903" y="4299115"/>
                <a:ext cx="10525" cy="513366"/>
              </a:xfrm>
              <a:prstGeom prst="straightConnector1">
                <a:avLst/>
              </a:prstGeom>
              <a:ln w="127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grpSp>
        <p:sp>
          <p:nvSpPr>
            <p:cNvPr id="117" name="TextBox 116">
              <a:extLst>
                <a:ext uri="{FF2B5EF4-FFF2-40B4-BE49-F238E27FC236}">
                  <a16:creationId xmlns:a16="http://schemas.microsoft.com/office/drawing/2014/main" id="{6221CA58-2E96-D54B-80DC-AA52D3305C42}"/>
                </a:ext>
              </a:extLst>
            </p:cNvPr>
            <p:cNvSpPr txBox="1"/>
            <p:nvPr/>
          </p:nvSpPr>
          <p:spPr>
            <a:xfrm>
              <a:off x="10432809" y="3320563"/>
              <a:ext cx="1536745" cy="683436"/>
            </a:xfrm>
            <a:prstGeom prst="rect">
              <a:avLst/>
            </a:prstGeom>
            <a:solidFill>
              <a:srgbClr val="0070C0"/>
            </a:solidFill>
          </p:spPr>
          <p:txBody>
            <a:bodyPr wrap="square" rtlCol="0">
              <a:spAutoFit/>
            </a:bodyPr>
            <a:lstStyle/>
            <a:p>
              <a:pPr algn="ctr"/>
              <a:r>
                <a:rPr lang="en-US" b="1" dirty="0">
                  <a:solidFill>
                    <a:schemeClr val="bg1"/>
                  </a:solidFill>
                </a:rPr>
                <a:t>Parallel Computing</a:t>
              </a:r>
            </a:p>
          </p:txBody>
        </p:sp>
      </p:grpSp>
      <p:sp>
        <p:nvSpPr>
          <p:cNvPr id="2" name="Title 1">
            <a:extLst>
              <a:ext uri="{FF2B5EF4-FFF2-40B4-BE49-F238E27FC236}">
                <a16:creationId xmlns:a16="http://schemas.microsoft.com/office/drawing/2014/main" id="{5CC53583-79A7-6FDF-0333-DA56C4495080}"/>
              </a:ext>
            </a:extLst>
          </p:cNvPr>
          <p:cNvSpPr>
            <a:spLocks noGrp="1"/>
          </p:cNvSpPr>
          <p:nvPr>
            <p:ph type="title"/>
          </p:nvPr>
        </p:nvSpPr>
        <p:spPr/>
        <p:txBody>
          <a:bodyPr/>
          <a:lstStyle/>
          <a:p>
            <a:r>
              <a:rPr lang="en-US" dirty="0"/>
              <a:t>Workflows Review</a:t>
            </a:r>
          </a:p>
        </p:txBody>
      </p:sp>
    </p:spTree>
    <p:extLst>
      <p:ext uri="{BB962C8B-B14F-4D97-AF65-F5344CB8AC3E}">
        <p14:creationId xmlns:p14="http://schemas.microsoft.com/office/powerpoint/2010/main" val="2818599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6499893" y="3548498"/>
            <a:ext cx="4857538" cy="2133685"/>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sp>
        <p:nvSpPr>
          <p:cNvPr id="3" name="Content Placeholder 2"/>
          <p:cNvSpPr>
            <a:spLocks noGrp="1"/>
          </p:cNvSpPr>
          <p:nvPr>
            <p:ph sz="quarter" idx="10"/>
          </p:nvPr>
        </p:nvSpPr>
        <p:spPr/>
        <p:txBody>
          <a:bodyPr>
            <a:normAutofit/>
          </a:bodyPr>
          <a:lstStyle/>
          <a:p>
            <a:r>
              <a:rPr lang="en-US" dirty="0"/>
              <a:t>You have several files of documents</a:t>
            </a:r>
          </a:p>
          <a:p>
            <a:r>
              <a:rPr lang="en-US" dirty="0"/>
              <a:t>Want a summary of what they contain:</a:t>
            </a:r>
          </a:p>
          <a:p>
            <a:pPr lvl="1"/>
            <a:r>
              <a:rPr lang="en-US" dirty="0"/>
              <a:t>What are the the top 5 words contained in each document?</a:t>
            </a:r>
          </a:p>
          <a:p>
            <a:endParaRPr lang="en-US" dirty="0"/>
          </a:p>
        </p:txBody>
      </p:sp>
      <p:sp>
        <p:nvSpPr>
          <p:cNvPr id="2" name="Title 1"/>
          <p:cNvSpPr>
            <a:spLocks noGrp="1"/>
          </p:cNvSpPr>
          <p:nvPr>
            <p:ph type="title"/>
          </p:nvPr>
        </p:nvSpPr>
        <p:spPr/>
        <p:txBody>
          <a:bodyPr/>
          <a:lstStyle/>
          <a:p>
            <a:r>
              <a:rPr lang="en-US" dirty="0"/>
              <a:t>Problem 1: Word Count</a:t>
            </a:r>
          </a:p>
        </p:txBody>
      </p:sp>
      <p:grpSp>
        <p:nvGrpSpPr>
          <p:cNvPr id="112" name="Group 111">
            <a:extLst>
              <a:ext uri="{FF2B5EF4-FFF2-40B4-BE49-F238E27FC236}">
                <a16:creationId xmlns:a16="http://schemas.microsoft.com/office/drawing/2014/main" id="{890BCC84-11CA-7C49-93E6-705F0445F865}"/>
              </a:ext>
            </a:extLst>
          </p:cNvPr>
          <p:cNvGrpSpPr/>
          <p:nvPr/>
        </p:nvGrpSpPr>
        <p:grpSpPr>
          <a:xfrm>
            <a:off x="7898094" y="3895021"/>
            <a:ext cx="3270577" cy="1454990"/>
            <a:chOff x="4095220" y="2827488"/>
            <a:chExt cx="3190951" cy="1321297"/>
          </a:xfrm>
        </p:grpSpPr>
        <p:sp>
          <p:nvSpPr>
            <p:cNvPr id="113" name="Rounded Rectangle 112">
              <a:extLst>
                <a:ext uri="{FF2B5EF4-FFF2-40B4-BE49-F238E27FC236}">
                  <a16:creationId xmlns:a16="http://schemas.microsoft.com/office/drawing/2014/main" id="{16D63541-45E1-4440-BD65-E7CDE6A281E2}"/>
                </a:ext>
              </a:extLst>
            </p:cNvPr>
            <p:cNvSpPr/>
            <p:nvPr/>
          </p:nvSpPr>
          <p:spPr bwMode="auto">
            <a:xfrm>
              <a:off x="4583912" y="2827488"/>
              <a:ext cx="2702259" cy="1321297"/>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a:t>
              </a:r>
            </a:p>
            <a:p>
              <a:pPr eaLnBrk="0" fontAlgn="base" hangingPunct="0">
                <a:spcBef>
                  <a:spcPct val="0"/>
                </a:spcBef>
                <a:spcAft>
                  <a:spcPct val="0"/>
                </a:spcAft>
              </a:pPr>
              <a:endParaRPr lang="en-US" sz="1400" b="1" dirty="0">
                <a:latin typeface="Arial" pitchFamily="-110" charset="0"/>
              </a:endParaRPr>
            </a:p>
          </p:txBody>
        </p:sp>
        <p:grpSp>
          <p:nvGrpSpPr>
            <p:cNvPr id="114" name="Group 113">
              <a:extLst>
                <a:ext uri="{FF2B5EF4-FFF2-40B4-BE49-F238E27FC236}">
                  <a16:creationId xmlns:a16="http://schemas.microsoft.com/office/drawing/2014/main" id="{FE9F9CC0-D158-AA47-9C4A-F517DB558850}"/>
                </a:ext>
              </a:extLst>
            </p:cNvPr>
            <p:cNvGrpSpPr/>
            <p:nvPr/>
          </p:nvGrpSpPr>
          <p:grpSpPr>
            <a:xfrm>
              <a:off x="5141550" y="3291677"/>
              <a:ext cx="383478" cy="511070"/>
              <a:chOff x="6184141" y="4183538"/>
              <a:chExt cx="383478" cy="511070"/>
            </a:xfrm>
          </p:grpSpPr>
          <p:sp>
            <p:nvSpPr>
              <p:cNvPr id="127" name="Folded Corner 126">
                <a:extLst>
                  <a:ext uri="{FF2B5EF4-FFF2-40B4-BE49-F238E27FC236}">
                    <a16:creationId xmlns:a16="http://schemas.microsoft.com/office/drawing/2014/main" id="{260F4154-CCC3-7143-9FC0-F2C79F8A63CA}"/>
                  </a:ext>
                </a:extLst>
              </p:cNvPr>
              <p:cNvSpPr/>
              <p:nvPr/>
            </p:nvSpPr>
            <p:spPr bwMode="auto">
              <a:xfrm>
                <a:off x="6184141" y="418353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128" name="Folded Corner 127">
                <a:extLst>
                  <a:ext uri="{FF2B5EF4-FFF2-40B4-BE49-F238E27FC236}">
                    <a16:creationId xmlns:a16="http://schemas.microsoft.com/office/drawing/2014/main" id="{EFAAF08A-F8C1-BF4F-A8FE-E732202B7B47}"/>
                  </a:ext>
                </a:extLst>
              </p:cNvPr>
              <p:cNvSpPr/>
              <p:nvPr/>
            </p:nvSpPr>
            <p:spPr bwMode="auto">
              <a:xfrm>
                <a:off x="6246504" y="425233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129" name="Folded Corner 128">
                <a:extLst>
                  <a:ext uri="{FF2B5EF4-FFF2-40B4-BE49-F238E27FC236}">
                    <a16:creationId xmlns:a16="http://schemas.microsoft.com/office/drawing/2014/main" id="{CB4E1735-59C6-4B43-AB8E-D6DC2582173D}"/>
                  </a:ext>
                </a:extLst>
              </p:cNvPr>
              <p:cNvSpPr/>
              <p:nvPr/>
            </p:nvSpPr>
            <p:spPr bwMode="auto">
              <a:xfrm>
                <a:off x="6321217" y="434749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115" name="Right Arrow 114">
              <a:extLst>
                <a:ext uri="{FF2B5EF4-FFF2-40B4-BE49-F238E27FC236}">
                  <a16:creationId xmlns:a16="http://schemas.microsoft.com/office/drawing/2014/main" id="{D0659180-6E9E-4541-BA02-AE6EB936BAC1}"/>
                </a:ext>
              </a:extLst>
            </p:cNvPr>
            <p:cNvSpPr/>
            <p:nvPr/>
          </p:nvSpPr>
          <p:spPr bwMode="auto">
            <a:xfrm>
              <a:off x="5726717" y="3455631"/>
              <a:ext cx="762000" cy="298355"/>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grpSp>
          <p:nvGrpSpPr>
            <p:cNvPr id="116" name="Group 115">
              <a:extLst>
                <a:ext uri="{FF2B5EF4-FFF2-40B4-BE49-F238E27FC236}">
                  <a16:creationId xmlns:a16="http://schemas.microsoft.com/office/drawing/2014/main" id="{9B35BBF6-9882-894D-AC09-AF436BF489DC}"/>
                </a:ext>
              </a:extLst>
            </p:cNvPr>
            <p:cNvGrpSpPr/>
            <p:nvPr/>
          </p:nvGrpSpPr>
          <p:grpSpPr>
            <a:xfrm>
              <a:off x="6690406" y="3360476"/>
              <a:ext cx="338124" cy="439904"/>
              <a:chOff x="6181607" y="4205430"/>
              <a:chExt cx="338124" cy="439904"/>
            </a:xfrm>
          </p:grpSpPr>
          <p:sp>
            <p:nvSpPr>
              <p:cNvPr id="124" name="Folded Corner 123">
                <a:extLst>
                  <a:ext uri="{FF2B5EF4-FFF2-40B4-BE49-F238E27FC236}">
                    <a16:creationId xmlns:a16="http://schemas.microsoft.com/office/drawing/2014/main" id="{A7A2CFF5-45A4-0940-A179-103052C60E6A}"/>
                  </a:ext>
                </a:extLst>
              </p:cNvPr>
              <p:cNvSpPr/>
              <p:nvPr/>
            </p:nvSpPr>
            <p:spPr bwMode="auto">
              <a:xfrm>
                <a:off x="6181607" y="4205430"/>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125" name="Folded Corner 124">
                <a:extLst>
                  <a:ext uri="{FF2B5EF4-FFF2-40B4-BE49-F238E27FC236}">
                    <a16:creationId xmlns:a16="http://schemas.microsoft.com/office/drawing/2014/main" id="{0E456A4E-BA81-8347-AFFF-CFD99B58F631}"/>
                  </a:ext>
                </a:extLst>
              </p:cNvPr>
              <p:cNvSpPr/>
              <p:nvPr/>
            </p:nvSpPr>
            <p:spPr bwMode="auto">
              <a:xfrm>
                <a:off x="6228735" y="425182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126" name="Folded Corner 125">
                <a:extLst>
                  <a:ext uri="{FF2B5EF4-FFF2-40B4-BE49-F238E27FC236}">
                    <a16:creationId xmlns:a16="http://schemas.microsoft.com/office/drawing/2014/main" id="{F22F3B52-E1B7-664F-B1D9-C7D8ECACC736}"/>
                  </a:ext>
                </a:extLst>
              </p:cNvPr>
              <p:cNvSpPr/>
              <p:nvPr/>
            </p:nvSpPr>
            <p:spPr bwMode="auto">
              <a:xfrm>
                <a:off x="6273329" y="429821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117" name="TextBox 116">
              <a:extLst>
                <a:ext uri="{FF2B5EF4-FFF2-40B4-BE49-F238E27FC236}">
                  <a16:creationId xmlns:a16="http://schemas.microsoft.com/office/drawing/2014/main" id="{29FEF06D-088A-3C40-A8C8-F5540DD1DEE4}"/>
                </a:ext>
              </a:extLst>
            </p:cNvPr>
            <p:cNvSpPr txBox="1"/>
            <p:nvPr/>
          </p:nvSpPr>
          <p:spPr>
            <a:xfrm>
              <a:off x="4960713" y="3781420"/>
              <a:ext cx="732802" cy="251547"/>
            </a:xfrm>
            <a:prstGeom prst="rect">
              <a:avLst/>
            </a:prstGeom>
            <a:noFill/>
          </p:spPr>
          <p:txBody>
            <a:bodyPr wrap="square" rtlCol="0">
              <a:spAutoFit/>
            </a:bodyPr>
            <a:lstStyle/>
            <a:p>
              <a:pPr algn="ctr"/>
              <a:r>
                <a:rPr lang="en-US" sz="1200" b="1" dirty="0"/>
                <a:t>books</a:t>
              </a:r>
            </a:p>
          </p:txBody>
        </p:sp>
        <p:sp>
          <p:nvSpPr>
            <p:cNvPr id="118" name="TextBox 117">
              <a:extLst>
                <a:ext uri="{FF2B5EF4-FFF2-40B4-BE49-F238E27FC236}">
                  <a16:creationId xmlns:a16="http://schemas.microsoft.com/office/drawing/2014/main" id="{7E3177CD-E0B1-A749-82D6-A5B334602CB9}"/>
                </a:ext>
              </a:extLst>
            </p:cNvPr>
            <p:cNvSpPr txBox="1"/>
            <p:nvPr/>
          </p:nvSpPr>
          <p:spPr>
            <a:xfrm>
              <a:off x="6500120" y="3779036"/>
              <a:ext cx="732801" cy="251547"/>
            </a:xfrm>
            <a:prstGeom prst="rect">
              <a:avLst/>
            </a:prstGeom>
            <a:noFill/>
          </p:spPr>
          <p:txBody>
            <a:bodyPr wrap="square" rtlCol="0">
              <a:spAutoFit/>
            </a:bodyPr>
            <a:lstStyle/>
            <a:p>
              <a:pPr algn="ctr"/>
              <a:r>
                <a:rPr lang="en-US" sz="1200" b="1" dirty="0"/>
                <a:t>counts</a:t>
              </a:r>
            </a:p>
          </p:txBody>
        </p:sp>
        <p:sp>
          <p:nvSpPr>
            <p:cNvPr id="120" name="TextBox 119">
              <a:extLst>
                <a:ext uri="{FF2B5EF4-FFF2-40B4-BE49-F238E27FC236}">
                  <a16:creationId xmlns:a16="http://schemas.microsoft.com/office/drawing/2014/main" id="{2EEE16FC-6896-754B-91DD-8842C7E47F45}"/>
                </a:ext>
              </a:extLst>
            </p:cNvPr>
            <p:cNvSpPr txBox="1"/>
            <p:nvPr/>
          </p:nvSpPr>
          <p:spPr>
            <a:xfrm>
              <a:off x="4249876" y="3220270"/>
              <a:ext cx="1219200" cy="251481"/>
            </a:xfrm>
            <a:prstGeom prst="rect">
              <a:avLst/>
            </a:prstGeom>
            <a:noFill/>
          </p:spPr>
          <p:txBody>
            <a:bodyPr wrap="square" rtlCol="0">
              <a:spAutoFit/>
            </a:bodyPr>
            <a:lstStyle/>
            <a:p>
              <a:pPr algn="ctr"/>
              <a:r>
                <a:rPr lang="en-US" sz="1200" b="1" dirty="0"/>
                <a:t>read</a:t>
              </a:r>
            </a:p>
          </p:txBody>
        </p:sp>
        <p:cxnSp>
          <p:nvCxnSpPr>
            <p:cNvPr id="121" name="Elbow Connector 120">
              <a:extLst>
                <a:ext uri="{FF2B5EF4-FFF2-40B4-BE49-F238E27FC236}">
                  <a16:creationId xmlns:a16="http://schemas.microsoft.com/office/drawing/2014/main" id="{902CA107-1ECF-964C-8338-60622FAA6A3F}"/>
                </a:ext>
              </a:extLst>
            </p:cNvPr>
            <p:cNvCxnSpPr>
              <a:cxnSpLocks/>
              <a:endCxn id="128" idx="1"/>
            </p:cNvCxnSpPr>
            <p:nvPr/>
          </p:nvCxnSpPr>
          <p:spPr>
            <a:xfrm>
              <a:off x="4095220" y="3482885"/>
              <a:ext cx="1108693" cy="51149"/>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Elbow Connector 121">
              <a:extLst>
                <a:ext uri="{FF2B5EF4-FFF2-40B4-BE49-F238E27FC236}">
                  <a16:creationId xmlns:a16="http://schemas.microsoft.com/office/drawing/2014/main" id="{485B0020-BD87-8A4E-91B9-982B67833FA9}"/>
                </a:ext>
              </a:extLst>
            </p:cNvPr>
            <p:cNvCxnSpPr>
              <a:cxnSpLocks/>
              <a:endCxn id="127" idx="1"/>
            </p:cNvCxnSpPr>
            <p:nvPr/>
          </p:nvCxnSpPr>
          <p:spPr>
            <a:xfrm flipV="1">
              <a:off x="4095220" y="3465235"/>
              <a:ext cx="1046330" cy="17650"/>
            </a:xfrm>
            <a:prstGeom prst="bentConnector3">
              <a:avLst>
                <a:gd name="adj1" fmla="val 52317"/>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Elbow Connector 122">
              <a:extLst>
                <a:ext uri="{FF2B5EF4-FFF2-40B4-BE49-F238E27FC236}">
                  <a16:creationId xmlns:a16="http://schemas.microsoft.com/office/drawing/2014/main" id="{7BBBEB7F-18D1-7E41-B979-7B52AC07CF94}"/>
                </a:ext>
              </a:extLst>
            </p:cNvPr>
            <p:cNvCxnSpPr>
              <a:cxnSpLocks/>
              <a:endCxn id="129" idx="1"/>
            </p:cNvCxnSpPr>
            <p:nvPr/>
          </p:nvCxnSpPr>
          <p:spPr>
            <a:xfrm>
              <a:off x="4095220" y="3482885"/>
              <a:ext cx="1183406" cy="146304"/>
            </a:xfrm>
            <a:prstGeom prst="bentConnector3">
              <a:avLst>
                <a:gd name="adj1" fmla="val 46313"/>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6" name="Rectangle 25">
            <a:extLst>
              <a:ext uri="{FF2B5EF4-FFF2-40B4-BE49-F238E27FC236}">
                <a16:creationId xmlns:a16="http://schemas.microsoft.com/office/drawing/2014/main" id="{5336A7F4-3627-8D43-A61D-49D2EF0196D2}"/>
              </a:ext>
            </a:extLst>
          </p:cNvPr>
          <p:cNvSpPr/>
          <p:nvPr/>
        </p:nvSpPr>
        <p:spPr>
          <a:xfrm>
            <a:off x="509456" y="3429001"/>
            <a:ext cx="4824743" cy="2389966"/>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	</a:t>
            </a:r>
          </a:p>
        </p:txBody>
      </p:sp>
      <p:sp>
        <p:nvSpPr>
          <p:cNvPr id="27" name="TextBox 26">
            <a:extLst>
              <a:ext uri="{FF2B5EF4-FFF2-40B4-BE49-F238E27FC236}">
                <a16:creationId xmlns:a16="http://schemas.microsoft.com/office/drawing/2014/main" id="{7FF9C436-A07C-F642-B531-D7286BFEEF68}"/>
              </a:ext>
            </a:extLst>
          </p:cNvPr>
          <p:cNvSpPr txBox="1"/>
          <p:nvPr/>
        </p:nvSpPr>
        <p:spPr>
          <a:xfrm>
            <a:off x="1561659" y="3433476"/>
            <a:ext cx="2839357" cy="461545"/>
          </a:xfrm>
          <a:prstGeom prst="rect">
            <a:avLst/>
          </a:prstGeom>
          <a:noFill/>
        </p:spPr>
        <p:txBody>
          <a:bodyPr wrap="square" rtlCol="0">
            <a:spAutoFit/>
          </a:bodyPr>
          <a:lstStyle/>
          <a:p>
            <a:pPr algn="ctr"/>
            <a:r>
              <a:rPr lang="en-US" sz="2399" b="1" dirty="0"/>
              <a:t>Consider:</a:t>
            </a:r>
          </a:p>
        </p:txBody>
      </p:sp>
      <p:sp>
        <p:nvSpPr>
          <p:cNvPr id="28" name="TextBox 27">
            <a:extLst>
              <a:ext uri="{FF2B5EF4-FFF2-40B4-BE49-F238E27FC236}">
                <a16:creationId xmlns:a16="http://schemas.microsoft.com/office/drawing/2014/main" id="{4620EC2D-4285-5C47-A9B9-B8FEBB214DAA}"/>
              </a:ext>
            </a:extLst>
          </p:cNvPr>
          <p:cNvSpPr txBox="1"/>
          <p:nvPr/>
        </p:nvSpPr>
        <p:spPr>
          <a:xfrm>
            <a:off x="834570" y="3880359"/>
            <a:ext cx="4260632" cy="1938608"/>
          </a:xfrm>
          <a:prstGeom prst="rect">
            <a:avLst/>
          </a:prstGeom>
          <a:noFill/>
        </p:spPr>
        <p:txBody>
          <a:bodyPr wrap="square" rtlCol="0">
            <a:spAutoFit/>
          </a:bodyPr>
          <a:lstStyle/>
          <a:p>
            <a:pPr marL="285664" indent="-285664">
              <a:buFont typeface="Arial"/>
              <a:buChar char="•"/>
            </a:pPr>
            <a:r>
              <a:rPr lang="en-US" sz="1999" b="1" dirty="0"/>
              <a:t>Where is the independence?</a:t>
            </a:r>
          </a:p>
          <a:p>
            <a:pPr marL="285664" indent="-285664">
              <a:buFont typeface="Arial"/>
              <a:buChar char="•"/>
            </a:pPr>
            <a:r>
              <a:rPr lang="en-US" sz="1999" b="1" dirty="0"/>
              <a:t>What data access patterns do you expect?</a:t>
            </a:r>
          </a:p>
          <a:p>
            <a:pPr marL="742950" lvl="1" indent="-285750">
              <a:buFont typeface="Arial"/>
              <a:buChar char="•"/>
            </a:pPr>
            <a:r>
              <a:rPr lang="en-US" sz="2000" b="1" dirty="0"/>
              <a:t>Where is the data coming from?</a:t>
            </a:r>
          </a:p>
          <a:p>
            <a:pPr marL="742950" lvl="1" indent="-285750">
              <a:buFont typeface="Arial"/>
              <a:buChar char="•"/>
            </a:pPr>
            <a:r>
              <a:rPr lang="en-US" sz="2000" b="1" dirty="0"/>
              <a:t>Where does it need to go?</a:t>
            </a:r>
          </a:p>
        </p:txBody>
      </p:sp>
      <p:sp>
        <p:nvSpPr>
          <p:cNvPr id="29" name="AutoShape 50">
            <a:extLst>
              <a:ext uri="{FF2B5EF4-FFF2-40B4-BE49-F238E27FC236}">
                <a16:creationId xmlns:a16="http://schemas.microsoft.com/office/drawing/2014/main" id="{DBAAA93F-360B-D34C-B15B-3908A5D06BB3}"/>
              </a:ext>
            </a:extLst>
          </p:cNvPr>
          <p:cNvSpPr>
            <a:spLocks noChangeArrowheads="1"/>
          </p:cNvSpPr>
          <p:nvPr/>
        </p:nvSpPr>
        <p:spPr bwMode="auto">
          <a:xfrm>
            <a:off x="6846085" y="4304681"/>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Tree>
    <p:extLst>
      <p:ext uri="{BB962C8B-B14F-4D97-AF65-F5344CB8AC3E}">
        <p14:creationId xmlns:p14="http://schemas.microsoft.com/office/powerpoint/2010/main" val="11449990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6096001" y="3170713"/>
            <a:ext cx="5697785" cy="2648254"/>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sp>
        <p:nvSpPr>
          <p:cNvPr id="3" name="Content Placeholder 2"/>
          <p:cNvSpPr>
            <a:spLocks noGrp="1"/>
          </p:cNvSpPr>
          <p:nvPr>
            <p:ph sz="quarter" idx="10"/>
          </p:nvPr>
        </p:nvSpPr>
        <p:spPr/>
        <p:txBody>
          <a:bodyPr>
            <a:normAutofit/>
          </a:bodyPr>
          <a:lstStyle/>
          <a:p>
            <a:r>
              <a:rPr lang="en-US" dirty="0"/>
              <a:t>You have several files of documents</a:t>
            </a:r>
          </a:p>
          <a:p>
            <a:r>
              <a:rPr lang="en-US" dirty="0"/>
              <a:t>Want a summary of what they contain:</a:t>
            </a:r>
          </a:p>
          <a:p>
            <a:pPr lvl="1"/>
            <a:r>
              <a:rPr lang="en-US" dirty="0"/>
              <a:t>What are the the top 5 words contained in each document?</a:t>
            </a:r>
          </a:p>
          <a:p>
            <a:endParaRPr lang="en-US" dirty="0"/>
          </a:p>
        </p:txBody>
      </p:sp>
      <p:sp>
        <p:nvSpPr>
          <p:cNvPr id="2" name="Title 1"/>
          <p:cNvSpPr>
            <a:spLocks noGrp="1"/>
          </p:cNvSpPr>
          <p:nvPr>
            <p:ph type="title"/>
          </p:nvPr>
        </p:nvSpPr>
        <p:spPr/>
        <p:txBody>
          <a:bodyPr/>
          <a:lstStyle/>
          <a:p>
            <a:r>
              <a:rPr lang="en-US" dirty="0"/>
              <a:t>Problem 1: Word Count</a:t>
            </a:r>
          </a:p>
        </p:txBody>
      </p:sp>
      <p:sp>
        <p:nvSpPr>
          <p:cNvPr id="29" name="Rounded Rectangle 28">
            <a:extLst>
              <a:ext uri="{FF2B5EF4-FFF2-40B4-BE49-F238E27FC236}">
                <a16:creationId xmlns:a16="http://schemas.microsoft.com/office/drawing/2014/main" id="{8A9FC4B1-4BC5-D448-8B74-C91F2EDD1BB2}"/>
              </a:ext>
            </a:extLst>
          </p:cNvPr>
          <p:cNvSpPr/>
          <p:nvPr/>
        </p:nvSpPr>
        <p:spPr bwMode="auto">
          <a:xfrm>
            <a:off x="7725541" y="4976300"/>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3</a:t>
            </a:r>
            <a:endParaRPr lang="en-US" sz="1400" b="1" dirty="0">
              <a:latin typeface="Arial" pitchFamily="-110" charset="0"/>
            </a:endParaRPr>
          </a:p>
        </p:txBody>
      </p:sp>
      <p:sp>
        <p:nvSpPr>
          <p:cNvPr id="30" name="Rounded Rectangle 29">
            <a:extLst>
              <a:ext uri="{FF2B5EF4-FFF2-40B4-BE49-F238E27FC236}">
                <a16:creationId xmlns:a16="http://schemas.microsoft.com/office/drawing/2014/main" id="{2A88CA1D-258F-AB47-8AB1-BAC2F36C2630}"/>
              </a:ext>
            </a:extLst>
          </p:cNvPr>
          <p:cNvSpPr/>
          <p:nvPr/>
        </p:nvSpPr>
        <p:spPr bwMode="auto">
          <a:xfrm>
            <a:off x="7725541" y="3324264"/>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1</a:t>
            </a:r>
            <a:endParaRPr lang="en-US" sz="1400" b="1" dirty="0">
              <a:latin typeface="Arial" pitchFamily="-110" charset="0"/>
            </a:endParaRPr>
          </a:p>
        </p:txBody>
      </p:sp>
      <p:grpSp>
        <p:nvGrpSpPr>
          <p:cNvPr id="31" name="Group 30">
            <a:extLst>
              <a:ext uri="{FF2B5EF4-FFF2-40B4-BE49-F238E27FC236}">
                <a16:creationId xmlns:a16="http://schemas.microsoft.com/office/drawing/2014/main" id="{D28296FC-6C2F-3B44-B3C5-BA57B152E156}"/>
              </a:ext>
            </a:extLst>
          </p:cNvPr>
          <p:cNvGrpSpPr/>
          <p:nvPr/>
        </p:nvGrpSpPr>
        <p:grpSpPr>
          <a:xfrm>
            <a:off x="8258943" y="3629062"/>
            <a:ext cx="1338647" cy="347116"/>
            <a:chOff x="2667000" y="2456046"/>
            <a:chExt cx="1338647" cy="419910"/>
          </a:xfrm>
        </p:grpSpPr>
        <p:sp>
          <p:nvSpPr>
            <p:cNvPr id="32" name="Right Arrow 31">
              <a:extLst>
                <a:ext uri="{FF2B5EF4-FFF2-40B4-BE49-F238E27FC236}">
                  <a16:creationId xmlns:a16="http://schemas.microsoft.com/office/drawing/2014/main" id="{180E4D0A-2FF2-B443-81C0-062F290B7373}"/>
                </a:ext>
              </a:extLst>
            </p:cNvPr>
            <p:cNvSpPr/>
            <p:nvPr/>
          </p:nvSpPr>
          <p:spPr bwMode="auto">
            <a:xfrm>
              <a:off x="2971799" y="2490570"/>
              <a:ext cx="762000" cy="361356"/>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33" name="Folded Corner 32">
              <a:extLst>
                <a:ext uri="{FF2B5EF4-FFF2-40B4-BE49-F238E27FC236}">
                  <a16:creationId xmlns:a16="http://schemas.microsoft.com/office/drawing/2014/main" id="{37DE8748-3036-3745-B3BF-1E54AF784E5E}"/>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34" name="Folded Corner 33">
              <a:extLst>
                <a:ext uri="{FF2B5EF4-FFF2-40B4-BE49-F238E27FC236}">
                  <a16:creationId xmlns:a16="http://schemas.microsoft.com/office/drawing/2014/main" id="{804CB3DF-7679-564D-A9FC-48DD7908D91A}"/>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grpSp>
        <p:nvGrpSpPr>
          <p:cNvPr id="35" name="Group 34">
            <a:extLst>
              <a:ext uri="{FF2B5EF4-FFF2-40B4-BE49-F238E27FC236}">
                <a16:creationId xmlns:a16="http://schemas.microsoft.com/office/drawing/2014/main" id="{2ECD4123-D165-8845-9A32-6ACAC7220488}"/>
              </a:ext>
            </a:extLst>
          </p:cNvPr>
          <p:cNvGrpSpPr/>
          <p:nvPr/>
        </p:nvGrpSpPr>
        <p:grpSpPr>
          <a:xfrm>
            <a:off x="8258943" y="5280721"/>
            <a:ext cx="1338647" cy="347116"/>
            <a:chOff x="2667000" y="2456046"/>
            <a:chExt cx="1338647" cy="419910"/>
          </a:xfrm>
        </p:grpSpPr>
        <p:sp>
          <p:nvSpPr>
            <p:cNvPr id="36" name="Right Arrow 35">
              <a:extLst>
                <a:ext uri="{FF2B5EF4-FFF2-40B4-BE49-F238E27FC236}">
                  <a16:creationId xmlns:a16="http://schemas.microsoft.com/office/drawing/2014/main" id="{0086AE4B-C996-F94E-94CB-EE52DF587805}"/>
                </a:ext>
              </a:extLst>
            </p:cNvPr>
            <p:cNvSpPr/>
            <p:nvPr/>
          </p:nvSpPr>
          <p:spPr bwMode="auto">
            <a:xfrm>
              <a:off x="2965934" y="2490407"/>
              <a:ext cx="762000" cy="361356"/>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37" name="Folded Corner 36">
              <a:extLst>
                <a:ext uri="{FF2B5EF4-FFF2-40B4-BE49-F238E27FC236}">
                  <a16:creationId xmlns:a16="http://schemas.microsoft.com/office/drawing/2014/main" id="{4A946031-6CA2-CE45-87B4-B9B3BD99FAEA}"/>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38" name="Folded Corner 37">
              <a:extLst>
                <a:ext uri="{FF2B5EF4-FFF2-40B4-BE49-F238E27FC236}">
                  <a16:creationId xmlns:a16="http://schemas.microsoft.com/office/drawing/2014/main" id="{916502D4-7701-BD43-9892-4AF1A06DF2B8}"/>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sp>
        <p:nvSpPr>
          <p:cNvPr id="40" name="AutoShape 50">
            <a:extLst>
              <a:ext uri="{FF2B5EF4-FFF2-40B4-BE49-F238E27FC236}">
                <a16:creationId xmlns:a16="http://schemas.microsoft.com/office/drawing/2014/main" id="{D7759319-C274-3949-80AC-9A098B1EAE7A}"/>
              </a:ext>
            </a:extLst>
          </p:cNvPr>
          <p:cNvSpPr>
            <a:spLocks noChangeArrowheads="1"/>
          </p:cNvSpPr>
          <p:nvPr/>
        </p:nvSpPr>
        <p:spPr bwMode="auto">
          <a:xfrm>
            <a:off x="10636181" y="4278675"/>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
        <p:nvSpPr>
          <p:cNvPr id="41" name="Rounded Rectangle 40">
            <a:extLst>
              <a:ext uri="{FF2B5EF4-FFF2-40B4-BE49-F238E27FC236}">
                <a16:creationId xmlns:a16="http://schemas.microsoft.com/office/drawing/2014/main" id="{D6060270-761B-7D48-BCFF-D029E403F4D1}"/>
              </a:ext>
            </a:extLst>
          </p:cNvPr>
          <p:cNvSpPr/>
          <p:nvPr/>
        </p:nvSpPr>
        <p:spPr bwMode="auto">
          <a:xfrm>
            <a:off x="7725541" y="4150282"/>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 2</a:t>
            </a:r>
          </a:p>
        </p:txBody>
      </p:sp>
      <p:grpSp>
        <p:nvGrpSpPr>
          <p:cNvPr id="42" name="Group 41">
            <a:extLst>
              <a:ext uri="{FF2B5EF4-FFF2-40B4-BE49-F238E27FC236}">
                <a16:creationId xmlns:a16="http://schemas.microsoft.com/office/drawing/2014/main" id="{736989EC-F0C0-AD42-A8F3-198D8BDD4BD7}"/>
              </a:ext>
            </a:extLst>
          </p:cNvPr>
          <p:cNvGrpSpPr/>
          <p:nvPr/>
        </p:nvGrpSpPr>
        <p:grpSpPr>
          <a:xfrm>
            <a:off x="8258943" y="4464395"/>
            <a:ext cx="1338647" cy="347116"/>
            <a:chOff x="2667000" y="2456046"/>
            <a:chExt cx="1338647" cy="419910"/>
          </a:xfrm>
        </p:grpSpPr>
        <p:sp>
          <p:nvSpPr>
            <p:cNvPr id="43" name="Right Arrow 42">
              <a:extLst>
                <a:ext uri="{FF2B5EF4-FFF2-40B4-BE49-F238E27FC236}">
                  <a16:creationId xmlns:a16="http://schemas.microsoft.com/office/drawing/2014/main" id="{E98CC5CF-F033-DE4B-ADAB-17250A28F5EE}"/>
                </a:ext>
              </a:extLst>
            </p:cNvPr>
            <p:cNvSpPr/>
            <p:nvPr/>
          </p:nvSpPr>
          <p:spPr bwMode="auto">
            <a:xfrm>
              <a:off x="2971799" y="2478175"/>
              <a:ext cx="762000" cy="355383"/>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44" name="Folded Corner 43">
              <a:extLst>
                <a:ext uri="{FF2B5EF4-FFF2-40B4-BE49-F238E27FC236}">
                  <a16:creationId xmlns:a16="http://schemas.microsoft.com/office/drawing/2014/main" id="{4089CBC7-51BB-6D4E-9CA2-4C3FB89B8644}"/>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5" name="Folded Corner 44">
              <a:extLst>
                <a:ext uri="{FF2B5EF4-FFF2-40B4-BE49-F238E27FC236}">
                  <a16:creationId xmlns:a16="http://schemas.microsoft.com/office/drawing/2014/main" id="{1ED52F33-0461-4142-A8AB-A9EEB408B53D}"/>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cxnSp>
        <p:nvCxnSpPr>
          <p:cNvPr id="46" name="Elbow Connector 45">
            <a:extLst>
              <a:ext uri="{FF2B5EF4-FFF2-40B4-BE49-F238E27FC236}">
                <a16:creationId xmlns:a16="http://schemas.microsoft.com/office/drawing/2014/main" id="{FA5AED41-9FA5-9A48-A2FE-E26DC6ADC2F8}"/>
              </a:ext>
            </a:extLst>
          </p:cNvPr>
          <p:cNvCxnSpPr>
            <a:cxnSpLocks/>
            <a:stCxn id="59" idx="4"/>
          </p:cNvCxnSpPr>
          <p:nvPr/>
        </p:nvCxnSpPr>
        <p:spPr bwMode="auto">
          <a:xfrm flipV="1">
            <a:off x="7253304" y="3802623"/>
            <a:ext cx="1005639" cy="786710"/>
          </a:xfrm>
          <a:prstGeom prst="bentConnector3">
            <a:avLst>
              <a:gd name="adj1" fmla="val 50000"/>
            </a:avLst>
          </a:prstGeom>
          <a:solidFill>
            <a:schemeClr val="accent1"/>
          </a:solidFill>
          <a:ln w="28575" cap="flat" cmpd="sng" algn="ctr">
            <a:solidFill>
              <a:schemeClr val="tx1"/>
            </a:solidFill>
            <a:prstDash val="solid"/>
            <a:round/>
            <a:headEnd type="none" w="sm" len="sm"/>
            <a:tailEnd type="triangle"/>
          </a:ln>
          <a:effectLst/>
        </p:spPr>
      </p:cxnSp>
      <p:sp>
        <p:nvSpPr>
          <p:cNvPr id="47" name="TextBox 46">
            <a:extLst>
              <a:ext uri="{FF2B5EF4-FFF2-40B4-BE49-F238E27FC236}">
                <a16:creationId xmlns:a16="http://schemas.microsoft.com/office/drawing/2014/main" id="{4C21B83A-7DDF-7644-8A6C-44515CF50F2F}"/>
              </a:ext>
            </a:extLst>
          </p:cNvPr>
          <p:cNvSpPr txBox="1"/>
          <p:nvPr/>
        </p:nvSpPr>
        <p:spPr>
          <a:xfrm>
            <a:off x="7399118" y="3561507"/>
            <a:ext cx="1219200" cy="276999"/>
          </a:xfrm>
          <a:prstGeom prst="rect">
            <a:avLst/>
          </a:prstGeom>
          <a:noFill/>
        </p:spPr>
        <p:txBody>
          <a:bodyPr wrap="square" rtlCol="0">
            <a:spAutoFit/>
          </a:bodyPr>
          <a:lstStyle/>
          <a:p>
            <a:pPr algn="ctr"/>
            <a:r>
              <a:rPr lang="en-US" sz="1200" b="1" dirty="0"/>
              <a:t>read</a:t>
            </a:r>
          </a:p>
        </p:txBody>
      </p:sp>
      <p:cxnSp>
        <p:nvCxnSpPr>
          <p:cNvPr id="48" name="Elbow Connector 47">
            <a:extLst>
              <a:ext uri="{FF2B5EF4-FFF2-40B4-BE49-F238E27FC236}">
                <a16:creationId xmlns:a16="http://schemas.microsoft.com/office/drawing/2014/main" id="{2C2E6543-5552-E04A-AB4F-CC6A06C0208C}"/>
              </a:ext>
            </a:extLst>
          </p:cNvPr>
          <p:cNvCxnSpPr>
            <a:cxnSpLocks/>
            <a:stCxn id="59" idx="4"/>
          </p:cNvCxnSpPr>
          <p:nvPr/>
        </p:nvCxnSpPr>
        <p:spPr bwMode="auto">
          <a:xfrm>
            <a:off x="7253304" y="4589333"/>
            <a:ext cx="1005639" cy="61320"/>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49" name="TextBox 48">
            <a:extLst>
              <a:ext uri="{FF2B5EF4-FFF2-40B4-BE49-F238E27FC236}">
                <a16:creationId xmlns:a16="http://schemas.microsoft.com/office/drawing/2014/main" id="{8E1931D3-028D-2749-914E-D6CFA4E52620}"/>
              </a:ext>
            </a:extLst>
          </p:cNvPr>
          <p:cNvSpPr txBox="1"/>
          <p:nvPr/>
        </p:nvSpPr>
        <p:spPr>
          <a:xfrm>
            <a:off x="7394508" y="4403876"/>
            <a:ext cx="1219200" cy="276999"/>
          </a:xfrm>
          <a:prstGeom prst="rect">
            <a:avLst/>
          </a:prstGeom>
          <a:noFill/>
        </p:spPr>
        <p:txBody>
          <a:bodyPr wrap="square" rtlCol="0">
            <a:spAutoFit/>
          </a:bodyPr>
          <a:lstStyle/>
          <a:p>
            <a:pPr algn="ctr"/>
            <a:r>
              <a:rPr lang="en-US" sz="1200" b="1" dirty="0"/>
              <a:t>read</a:t>
            </a:r>
          </a:p>
        </p:txBody>
      </p:sp>
      <p:cxnSp>
        <p:nvCxnSpPr>
          <p:cNvPr id="50" name="Elbow Connector 49">
            <a:extLst>
              <a:ext uri="{FF2B5EF4-FFF2-40B4-BE49-F238E27FC236}">
                <a16:creationId xmlns:a16="http://schemas.microsoft.com/office/drawing/2014/main" id="{AEAE3EAF-7120-0645-85A0-AE54CFFB1A12}"/>
              </a:ext>
            </a:extLst>
          </p:cNvPr>
          <p:cNvCxnSpPr>
            <a:cxnSpLocks/>
            <a:stCxn id="59" idx="4"/>
          </p:cNvCxnSpPr>
          <p:nvPr/>
        </p:nvCxnSpPr>
        <p:spPr bwMode="auto">
          <a:xfrm>
            <a:off x="7253304" y="4589333"/>
            <a:ext cx="1005639" cy="864946"/>
          </a:xfrm>
          <a:prstGeom prst="bentConnector3">
            <a:avLst>
              <a:gd name="adj1" fmla="val 50000"/>
            </a:avLst>
          </a:prstGeom>
          <a:solidFill>
            <a:schemeClr val="accent1"/>
          </a:solidFill>
          <a:ln w="28575" cap="flat" cmpd="sng" algn="ctr">
            <a:solidFill>
              <a:schemeClr val="tx1"/>
            </a:solidFill>
            <a:prstDash val="solid"/>
            <a:round/>
            <a:headEnd type="none" w="sm" len="sm"/>
            <a:tailEnd type="triangle"/>
          </a:ln>
          <a:effectLst/>
        </p:spPr>
      </p:cxnSp>
      <p:sp>
        <p:nvSpPr>
          <p:cNvPr id="51" name="TextBox 50">
            <a:extLst>
              <a:ext uri="{FF2B5EF4-FFF2-40B4-BE49-F238E27FC236}">
                <a16:creationId xmlns:a16="http://schemas.microsoft.com/office/drawing/2014/main" id="{0117AFDE-3089-4B45-8455-4859A95A4E73}"/>
              </a:ext>
            </a:extLst>
          </p:cNvPr>
          <p:cNvSpPr txBox="1"/>
          <p:nvPr/>
        </p:nvSpPr>
        <p:spPr>
          <a:xfrm>
            <a:off x="7394508" y="5215207"/>
            <a:ext cx="1219200" cy="276999"/>
          </a:xfrm>
          <a:prstGeom prst="rect">
            <a:avLst/>
          </a:prstGeom>
          <a:noFill/>
        </p:spPr>
        <p:txBody>
          <a:bodyPr wrap="square" rtlCol="0">
            <a:spAutoFit/>
          </a:bodyPr>
          <a:lstStyle/>
          <a:p>
            <a:pPr algn="ctr"/>
            <a:r>
              <a:rPr lang="en-US" sz="1200" b="1"/>
              <a:t>read</a:t>
            </a:r>
            <a:endParaRPr lang="en-US" sz="1200" b="1" dirty="0"/>
          </a:p>
        </p:txBody>
      </p:sp>
      <p:cxnSp>
        <p:nvCxnSpPr>
          <p:cNvPr id="52" name="Elbow Connector 51">
            <a:extLst>
              <a:ext uri="{FF2B5EF4-FFF2-40B4-BE49-F238E27FC236}">
                <a16:creationId xmlns:a16="http://schemas.microsoft.com/office/drawing/2014/main" id="{139DB5E7-2F78-1445-9915-D5C0500C0A51}"/>
              </a:ext>
            </a:extLst>
          </p:cNvPr>
          <p:cNvCxnSpPr/>
          <p:nvPr/>
        </p:nvCxnSpPr>
        <p:spPr bwMode="auto">
          <a:xfrm>
            <a:off x="9597590" y="3802620"/>
            <a:ext cx="1038591" cy="787440"/>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53" name="Elbow Connector 52">
            <a:extLst>
              <a:ext uri="{FF2B5EF4-FFF2-40B4-BE49-F238E27FC236}">
                <a16:creationId xmlns:a16="http://schemas.microsoft.com/office/drawing/2014/main" id="{DEDE0195-DCD4-B944-B0B6-07C15107BA53}"/>
              </a:ext>
            </a:extLst>
          </p:cNvPr>
          <p:cNvCxnSpPr/>
          <p:nvPr/>
        </p:nvCxnSpPr>
        <p:spPr bwMode="auto">
          <a:xfrm flipV="1">
            <a:off x="9597590" y="4590062"/>
            <a:ext cx="1038591" cy="47893"/>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54" name="Elbow Connector 53">
            <a:extLst>
              <a:ext uri="{FF2B5EF4-FFF2-40B4-BE49-F238E27FC236}">
                <a16:creationId xmlns:a16="http://schemas.microsoft.com/office/drawing/2014/main" id="{59BD656E-0A5B-7046-8669-2201A8E817BD}"/>
              </a:ext>
            </a:extLst>
          </p:cNvPr>
          <p:cNvCxnSpPr>
            <a:cxnSpLocks/>
            <a:endCxn id="40" idx="2"/>
          </p:cNvCxnSpPr>
          <p:nvPr/>
        </p:nvCxnSpPr>
        <p:spPr bwMode="auto">
          <a:xfrm flipV="1">
            <a:off x="9597590" y="4589333"/>
            <a:ext cx="1038591" cy="864948"/>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55" name="TextBox 54">
            <a:extLst>
              <a:ext uri="{FF2B5EF4-FFF2-40B4-BE49-F238E27FC236}">
                <a16:creationId xmlns:a16="http://schemas.microsoft.com/office/drawing/2014/main" id="{61D7B6AC-C0CA-C441-8BE3-20A79B7B5E10}"/>
              </a:ext>
            </a:extLst>
          </p:cNvPr>
          <p:cNvSpPr txBox="1"/>
          <p:nvPr/>
        </p:nvSpPr>
        <p:spPr>
          <a:xfrm>
            <a:off x="9234390" y="3548498"/>
            <a:ext cx="1219200" cy="276999"/>
          </a:xfrm>
          <a:prstGeom prst="rect">
            <a:avLst/>
          </a:prstGeom>
          <a:noFill/>
        </p:spPr>
        <p:txBody>
          <a:bodyPr wrap="square" rtlCol="0">
            <a:spAutoFit/>
          </a:bodyPr>
          <a:lstStyle/>
          <a:p>
            <a:pPr algn="ctr"/>
            <a:r>
              <a:rPr lang="en-US" sz="1200" b="1" dirty="0"/>
              <a:t>write</a:t>
            </a:r>
          </a:p>
        </p:txBody>
      </p:sp>
      <p:sp>
        <p:nvSpPr>
          <p:cNvPr id="56" name="TextBox 55">
            <a:extLst>
              <a:ext uri="{FF2B5EF4-FFF2-40B4-BE49-F238E27FC236}">
                <a16:creationId xmlns:a16="http://schemas.microsoft.com/office/drawing/2014/main" id="{57041397-E786-EF41-A67E-2EE3A5366334}"/>
              </a:ext>
            </a:extLst>
          </p:cNvPr>
          <p:cNvSpPr txBox="1"/>
          <p:nvPr/>
        </p:nvSpPr>
        <p:spPr>
          <a:xfrm>
            <a:off x="9257060" y="4392183"/>
            <a:ext cx="1219200" cy="276999"/>
          </a:xfrm>
          <a:prstGeom prst="rect">
            <a:avLst/>
          </a:prstGeom>
          <a:noFill/>
        </p:spPr>
        <p:txBody>
          <a:bodyPr wrap="square" rtlCol="0">
            <a:spAutoFit/>
          </a:bodyPr>
          <a:lstStyle/>
          <a:p>
            <a:pPr algn="ctr"/>
            <a:r>
              <a:rPr lang="en-US" sz="1200" b="1" dirty="0"/>
              <a:t>write</a:t>
            </a:r>
          </a:p>
        </p:txBody>
      </p:sp>
      <p:sp>
        <p:nvSpPr>
          <p:cNvPr id="57" name="TextBox 56">
            <a:extLst>
              <a:ext uri="{FF2B5EF4-FFF2-40B4-BE49-F238E27FC236}">
                <a16:creationId xmlns:a16="http://schemas.microsoft.com/office/drawing/2014/main" id="{6E027567-158B-1D4C-AABE-89F249264F50}"/>
              </a:ext>
            </a:extLst>
          </p:cNvPr>
          <p:cNvSpPr txBox="1"/>
          <p:nvPr/>
        </p:nvSpPr>
        <p:spPr>
          <a:xfrm>
            <a:off x="9264043" y="5215206"/>
            <a:ext cx="1219200" cy="276999"/>
          </a:xfrm>
          <a:prstGeom prst="rect">
            <a:avLst/>
          </a:prstGeom>
          <a:noFill/>
        </p:spPr>
        <p:txBody>
          <a:bodyPr wrap="square" rtlCol="0">
            <a:spAutoFit/>
          </a:bodyPr>
          <a:lstStyle/>
          <a:p>
            <a:pPr algn="ctr"/>
            <a:r>
              <a:rPr lang="en-US" sz="1200" b="1" dirty="0"/>
              <a:t>write</a:t>
            </a:r>
          </a:p>
        </p:txBody>
      </p:sp>
      <p:sp>
        <p:nvSpPr>
          <p:cNvPr id="59" name="AutoShape 50">
            <a:extLst>
              <a:ext uri="{FF2B5EF4-FFF2-40B4-BE49-F238E27FC236}">
                <a16:creationId xmlns:a16="http://schemas.microsoft.com/office/drawing/2014/main" id="{1D38E150-0149-0248-BEA2-F8513F1A47BE}"/>
              </a:ext>
            </a:extLst>
          </p:cNvPr>
          <p:cNvSpPr>
            <a:spLocks noChangeArrowheads="1"/>
          </p:cNvSpPr>
          <p:nvPr/>
        </p:nvSpPr>
        <p:spPr bwMode="auto">
          <a:xfrm>
            <a:off x="6201295" y="4278675"/>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
        <p:nvSpPr>
          <p:cNvPr id="39" name="Rectangle 38">
            <a:extLst>
              <a:ext uri="{FF2B5EF4-FFF2-40B4-BE49-F238E27FC236}">
                <a16:creationId xmlns:a16="http://schemas.microsoft.com/office/drawing/2014/main" id="{BBE6F4D5-DA14-9140-AD9C-F2ED2C2F4EAE}"/>
              </a:ext>
            </a:extLst>
          </p:cNvPr>
          <p:cNvSpPr/>
          <p:nvPr/>
        </p:nvSpPr>
        <p:spPr>
          <a:xfrm>
            <a:off x="509456" y="3429001"/>
            <a:ext cx="4824743" cy="2389966"/>
          </a:xfrm>
          <a:prstGeom prst="rect">
            <a:avLst/>
          </a:prstGeom>
          <a:solidFill>
            <a:srgbClr val="F5F5F4"/>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endParaRPr lang="en-US" b="1" dirty="0"/>
          </a:p>
        </p:txBody>
      </p:sp>
      <p:sp>
        <p:nvSpPr>
          <p:cNvPr id="58" name="TextBox 57">
            <a:extLst>
              <a:ext uri="{FF2B5EF4-FFF2-40B4-BE49-F238E27FC236}">
                <a16:creationId xmlns:a16="http://schemas.microsoft.com/office/drawing/2014/main" id="{03E828DF-705E-4F4B-9D05-1F31AD99D58E}"/>
              </a:ext>
            </a:extLst>
          </p:cNvPr>
          <p:cNvSpPr txBox="1"/>
          <p:nvPr/>
        </p:nvSpPr>
        <p:spPr>
          <a:xfrm>
            <a:off x="1561659" y="3433476"/>
            <a:ext cx="2839357" cy="461545"/>
          </a:xfrm>
          <a:prstGeom prst="rect">
            <a:avLst/>
          </a:prstGeom>
          <a:noFill/>
        </p:spPr>
        <p:txBody>
          <a:bodyPr wrap="square" rtlCol="0">
            <a:spAutoFit/>
          </a:bodyPr>
          <a:lstStyle/>
          <a:p>
            <a:pPr algn="ctr"/>
            <a:r>
              <a:rPr lang="en-US" sz="2399" b="1" dirty="0"/>
              <a:t>Consider:</a:t>
            </a:r>
          </a:p>
        </p:txBody>
      </p:sp>
      <p:sp>
        <p:nvSpPr>
          <p:cNvPr id="60" name="TextBox 59">
            <a:extLst>
              <a:ext uri="{FF2B5EF4-FFF2-40B4-BE49-F238E27FC236}">
                <a16:creationId xmlns:a16="http://schemas.microsoft.com/office/drawing/2014/main" id="{85656A53-0A44-6343-9D6F-8A146054A1BB}"/>
              </a:ext>
            </a:extLst>
          </p:cNvPr>
          <p:cNvSpPr txBox="1"/>
          <p:nvPr/>
        </p:nvSpPr>
        <p:spPr>
          <a:xfrm>
            <a:off x="834570" y="3880359"/>
            <a:ext cx="4260632" cy="1938608"/>
          </a:xfrm>
          <a:prstGeom prst="rect">
            <a:avLst/>
          </a:prstGeom>
          <a:noFill/>
        </p:spPr>
        <p:txBody>
          <a:bodyPr wrap="square" rtlCol="0">
            <a:spAutoFit/>
          </a:bodyPr>
          <a:lstStyle/>
          <a:p>
            <a:pPr marL="285664" indent="-285664">
              <a:buFont typeface="Arial"/>
              <a:buChar char="•"/>
            </a:pPr>
            <a:r>
              <a:rPr lang="en-US" sz="1999" b="1" dirty="0"/>
              <a:t>Where is the independence?</a:t>
            </a:r>
          </a:p>
          <a:p>
            <a:pPr marL="285664" indent="-285664">
              <a:buFont typeface="Arial"/>
              <a:buChar char="•"/>
            </a:pPr>
            <a:r>
              <a:rPr lang="en-US" sz="1999" b="1" dirty="0"/>
              <a:t>What data access patterns do you expect?</a:t>
            </a:r>
          </a:p>
          <a:p>
            <a:pPr marL="742950" lvl="1" indent="-285750">
              <a:buFont typeface="Arial"/>
              <a:buChar char="•"/>
            </a:pPr>
            <a:r>
              <a:rPr lang="en-US" sz="2000" b="1" dirty="0"/>
              <a:t>Where is the data coming from?</a:t>
            </a:r>
          </a:p>
          <a:p>
            <a:pPr marL="742950" lvl="1" indent="-285750">
              <a:buFont typeface="Arial"/>
              <a:buChar char="•"/>
            </a:pPr>
            <a:r>
              <a:rPr lang="en-US" sz="2000" b="1" dirty="0"/>
              <a:t>Where does it need to go?</a:t>
            </a:r>
          </a:p>
        </p:txBody>
      </p:sp>
    </p:spTree>
    <p:extLst>
      <p:ext uri="{BB962C8B-B14F-4D97-AF65-F5344CB8AC3E}">
        <p14:creationId xmlns:p14="http://schemas.microsoft.com/office/powerpoint/2010/main" val="12162663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dirty="0"/>
              <a:t>You have several files of documents</a:t>
            </a:r>
          </a:p>
          <a:p>
            <a:r>
              <a:rPr lang="en-US" dirty="0"/>
              <a:t>Want a summary of what they contain:</a:t>
            </a:r>
          </a:p>
          <a:p>
            <a:pPr lvl="1"/>
            <a:r>
              <a:rPr lang="en-US" dirty="0"/>
              <a:t>What are the the top 5 words contained in each document?</a:t>
            </a:r>
          </a:p>
          <a:p>
            <a:pPr lvl="1"/>
            <a:r>
              <a:rPr lang="en-US" dirty="0"/>
              <a:t>What are the top 5 words in all documents?</a:t>
            </a:r>
          </a:p>
          <a:p>
            <a:endParaRPr lang="en-US" dirty="0"/>
          </a:p>
        </p:txBody>
      </p:sp>
      <p:sp>
        <p:nvSpPr>
          <p:cNvPr id="2" name="Title 1"/>
          <p:cNvSpPr>
            <a:spLocks noGrp="1"/>
          </p:cNvSpPr>
          <p:nvPr>
            <p:ph type="title"/>
          </p:nvPr>
        </p:nvSpPr>
        <p:spPr/>
        <p:txBody>
          <a:bodyPr/>
          <a:lstStyle/>
          <a:p>
            <a:r>
              <a:rPr lang="en-US" dirty="0"/>
              <a:t>Problem 2: Overall Word Count </a:t>
            </a:r>
          </a:p>
        </p:txBody>
      </p:sp>
      <p:sp>
        <p:nvSpPr>
          <p:cNvPr id="46" name="Rounded Rectangle 45"/>
          <p:cNvSpPr/>
          <p:nvPr/>
        </p:nvSpPr>
        <p:spPr>
          <a:xfrm>
            <a:off x="5632946" y="3548498"/>
            <a:ext cx="6408095" cy="2133685"/>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grpSp>
        <p:nvGrpSpPr>
          <p:cNvPr id="25" name="Group 24">
            <a:extLst>
              <a:ext uri="{FF2B5EF4-FFF2-40B4-BE49-F238E27FC236}">
                <a16:creationId xmlns:a16="http://schemas.microsoft.com/office/drawing/2014/main" id="{0D9C2E62-E2D1-F94C-8163-558D0206C294}"/>
              </a:ext>
            </a:extLst>
          </p:cNvPr>
          <p:cNvGrpSpPr/>
          <p:nvPr/>
        </p:nvGrpSpPr>
        <p:grpSpPr>
          <a:xfrm>
            <a:off x="6956494" y="3950618"/>
            <a:ext cx="4902359" cy="1331161"/>
            <a:chOff x="3833963" y="3311177"/>
            <a:chExt cx="4903636" cy="1331508"/>
          </a:xfrm>
        </p:grpSpPr>
        <p:sp>
          <p:nvSpPr>
            <p:cNvPr id="26" name="Rounded Rectangle 25">
              <a:extLst>
                <a:ext uri="{FF2B5EF4-FFF2-40B4-BE49-F238E27FC236}">
                  <a16:creationId xmlns:a16="http://schemas.microsoft.com/office/drawing/2014/main" id="{7808DCB2-AF24-BD4B-A462-89FD76FED3B6}"/>
                </a:ext>
              </a:extLst>
            </p:cNvPr>
            <p:cNvSpPr/>
            <p:nvPr/>
          </p:nvSpPr>
          <p:spPr bwMode="auto">
            <a:xfrm>
              <a:off x="4322654" y="3311177"/>
              <a:ext cx="4414945" cy="1325388"/>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a:t>
              </a:r>
            </a:p>
            <a:p>
              <a:pPr eaLnBrk="0" fontAlgn="base" hangingPunct="0">
                <a:spcBef>
                  <a:spcPct val="0"/>
                </a:spcBef>
                <a:spcAft>
                  <a:spcPct val="0"/>
                </a:spcAft>
              </a:pPr>
              <a:endParaRPr lang="en-US" sz="1400" b="1" dirty="0">
                <a:latin typeface="Arial" pitchFamily="-110" charset="0"/>
              </a:endParaRPr>
            </a:p>
          </p:txBody>
        </p:sp>
        <p:grpSp>
          <p:nvGrpSpPr>
            <p:cNvPr id="27" name="Group 26">
              <a:extLst>
                <a:ext uri="{FF2B5EF4-FFF2-40B4-BE49-F238E27FC236}">
                  <a16:creationId xmlns:a16="http://schemas.microsoft.com/office/drawing/2014/main" id="{5A00CB0C-9ACE-5045-99E9-A27678A0AA26}"/>
                </a:ext>
              </a:extLst>
            </p:cNvPr>
            <p:cNvGrpSpPr/>
            <p:nvPr/>
          </p:nvGrpSpPr>
          <p:grpSpPr>
            <a:xfrm>
              <a:off x="4880293" y="3712591"/>
              <a:ext cx="383478" cy="511070"/>
              <a:chOff x="6184141" y="4183538"/>
              <a:chExt cx="383478" cy="511070"/>
            </a:xfrm>
          </p:grpSpPr>
          <p:sp>
            <p:nvSpPr>
              <p:cNvPr id="43" name="Folded Corner 42">
                <a:extLst>
                  <a:ext uri="{FF2B5EF4-FFF2-40B4-BE49-F238E27FC236}">
                    <a16:creationId xmlns:a16="http://schemas.microsoft.com/office/drawing/2014/main" id="{5D152DF7-6CED-4C48-B6EF-F6B380332423}"/>
                  </a:ext>
                </a:extLst>
              </p:cNvPr>
              <p:cNvSpPr/>
              <p:nvPr/>
            </p:nvSpPr>
            <p:spPr bwMode="auto">
              <a:xfrm>
                <a:off x="6184141" y="418353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4" name="Folded Corner 43">
                <a:extLst>
                  <a:ext uri="{FF2B5EF4-FFF2-40B4-BE49-F238E27FC236}">
                    <a16:creationId xmlns:a16="http://schemas.microsoft.com/office/drawing/2014/main" id="{CB9D2B05-DFF6-884F-B55D-83C4855807CC}"/>
                  </a:ext>
                </a:extLst>
              </p:cNvPr>
              <p:cNvSpPr/>
              <p:nvPr/>
            </p:nvSpPr>
            <p:spPr bwMode="auto">
              <a:xfrm>
                <a:off x="6246504" y="425233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5" name="Folded Corner 44">
                <a:extLst>
                  <a:ext uri="{FF2B5EF4-FFF2-40B4-BE49-F238E27FC236}">
                    <a16:creationId xmlns:a16="http://schemas.microsoft.com/office/drawing/2014/main" id="{FE83DBA0-0333-7446-AD64-758399B32C60}"/>
                  </a:ext>
                </a:extLst>
              </p:cNvPr>
              <p:cNvSpPr/>
              <p:nvPr/>
            </p:nvSpPr>
            <p:spPr bwMode="auto">
              <a:xfrm>
                <a:off x="6321217" y="434749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28" name="Right Arrow 27">
              <a:extLst>
                <a:ext uri="{FF2B5EF4-FFF2-40B4-BE49-F238E27FC236}">
                  <a16:creationId xmlns:a16="http://schemas.microsoft.com/office/drawing/2014/main" id="{9F126D1D-0452-7D49-9149-E2A45FCB4112}"/>
                </a:ext>
              </a:extLst>
            </p:cNvPr>
            <p:cNvSpPr/>
            <p:nvPr/>
          </p:nvSpPr>
          <p:spPr bwMode="auto">
            <a:xfrm>
              <a:off x="5455368" y="3835693"/>
              <a:ext cx="762000" cy="298052"/>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grpSp>
          <p:nvGrpSpPr>
            <p:cNvPr id="29" name="Group 28">
              <a:extLst>
                <a:ext uri="{FF2B5EF4-FFF2-40B4-BE49-F238E27FC236}">
                  <a16:creationId xmlns:a16="http://schemas.microsoft.com/office/drawing/2014/main" id="{731EBD9B-EAB0-A645-A414-526C96B3F749}"/>
                </a:ext>
              </a:extLst>
            </p:cNvPr>
            <p:cNvGrpSpPr/>
            <p:nvPr/>
          </p:nvGrpSpPr>
          <p:grpSpPr>
            <a:xfrm>
              <a:off x="6429149" y="3781390"/>
              <a:ext cx="338124" cy="439904"/>
              <a:chOff x="6181607" y="4205430"/>
              <a:chExt cx="338124" cy="439904"/>
            </a:xfrm>
          </p:grpSpPr>
          <p:sp>
            <p:nvSpPr>
              <p:cNvPr id="40" name="Folded Corner 39">
                <a:extLst>
                  <a:ext uri="{FF2B5EF4-FFF2-40B4-BE49-F238E27FC236}">
                    <a16:creationId xmlns:a16="http://schemas.microsoft.com/office/drawing/2014/main" id="{A817ED8E-0844-124C-A1E8-5F44A8A34C09}"/>
                  </a:ext>
                </a:extLst>
              </p:cNvPr>
              <p:cNvSpPr/>
              <p:nvPr/>
            </p:nvSpPr>
            <p:spPr bwMode="auto">
              <a:xfrm>
                <a:off x="6181607" y="4205430"/>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1" name="Folded Corner 40">
                <a:extLst>
                  <a:ext uri="{FF2B5EF4-FFF2-40B4-BE49-F238E27FC236}">
                    <a16:creationId xmlns:a16="http://schemas.microsoft.com/office/drawing/2014/main" id="{14460A37-1AE9-584E-86A8-EAFBD54E25CB}"/>
                  </a:ext>
                </a:extLst>
              </p:cNvPr>
              <p:cNvSpPr/>
              <p:nvPr/>
            </p:nvSpPr>
            <p:spPr bwMode="auto">
              <a:xfrm>
                <a:off x="6228735" y="425182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2" name="Folded Corner 41">
                <a:extLst>
                  <a:ext uri="{FF2B5EF4-FFF2-40B4-BE49-F238E27FC236}">
                    <a16:creationId xmlns:a16="http://schemas.microsoft.com/office/drawing/2014/main" id="{DB56419C-6144-B14C-8DAD-055416268CC9}"/>
                  </a:ext>
                </a:extLst>
              </p:cNvPr>
              <p:cNvSpPr/>
              <p:nvPr/>
            </p:nvSpPr>
            <p:spPr bwMode="auto">
              <a:xfrm>
                <a:off x="6273329" y="429821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30" name="TextBox 29">
              <a:extLst>
                <a:ext uri="{FF2B5EF4-FFF2-40B4-BE49-F238E27FC236}">
                  <a16:creationId xmlns:a16="http://schemas.microsoft.com/office/drawing/2014/main" id="{DB3E64A4-72A1-7B49-9D32-C73B6057679B}"/>
                </a:ext>
              </a:extLst>
            </p:cNvPr>
            <p:cNvSpPr txBox="1"/>
            <p:nvPr/>
          </p:nvSpPr>
          <p:spPr>
            <a:xfrm>
              <a:off x="4530970" y="4292701"/>
              <a:ext cx="1219200" cy="276999"/>
            </a:xfrm>
            <a:prstGeom prst="rect">
              <a:avLst/>
            </a:prstGeom>
            <a:noFill/>
          </p:spPr>
          <p:txBody>
            <a:bodyPr wrap="square" rtlCol="0">
              <a:spAutoFit/>
            </a:bodyPr>
            <a:lstStyle/>
            <a:p>
              <a:pPr algn="ctr"/>
              <a:r>
                <a:rPr lang="en-US" sz="1200" b="1" dirty="0"/>
                <a:t>books</a:t>
              </a:r>
            </a:p>
          </p:txBody>
        </p:sp>
        <p:sp>
          <p:nvSpPr>
            <p:cNvPr id="31" name="TextBox 30">
              <a:extLst>
                <a:ext uri="{FF2B5EF4-FFF2-40B4-BE49-F238E27FC236}">
                  <a16:creationId xmlns:a16="http://schemas.microsoft.com/office/drawing/2014/main" id="{2B1AE6AF-08AA-5541-9507-EA0943062B53}"/>
                </a:ext>
              </a:extLst>
            </p:cNvPr>
            <p:cNvSpPr txBox="1"/>
            <p:nvPr/>
          </p:nvSpPr>
          <p:spPr>
            <a:xfrm>
              <a:off x="5989878" y="4292700"/>
              <a:ext cx="1219200" cy="276999"/>
            </a:xfrm>
            <a:prstGeom prst="rect">
              <a:avLst/>
            </a:prstGeom>
            <a:noFill/>
          </p:spPr>
          <p:txBody>
            <a:bodyPr wrap="square" rtlCol="0">
              <a:spAutoFit/>
            </a:bodyPr>
            <a:lstStyle/>
            <a:p>
              <a:pPr algn="ctr"/>
              <a:r>
                <a:rPr lang="en-US" sz="1200" b="1" dirty="0"/>
                <a:t>counts</a:t>
              </a:r>
            </a:p>
          </p:txBody>
        </p:sp>
        <p:sp>
          <p:nvSpPr>
            <p:cNvPr id="33" name="TextBox 32">
              <a:extLst>
                <a:ext uri="{FF2B5EF4-FFF2-40B4-BE49-F238E27FC236}">
                  <a16:creationId xmlns:a16="http://schemas.microsoft.com/office/drawing/2014/main" id="{A80A5CC1-DBCF-9242-9B9B-F53C14726EA3}"/>
                </a:ext>
              </a:extLst>
            </p:cNvPr>
            <p:cNvSpPr txBox="1"/>
            <p:nvPr/>
          </p:nvSpPr>
          <p:spPr>
            <a:xfrm>
              <a:off x="3988619" y="3641184"/>
              <a:ext cx="1219200" cy="276999"/>
            </a:xfrm>
            <a:prstGeom prst="rect">
              <a:avLst/>
            </a:prstGeom>
            <a:noFill/>
          </p:spPr>
          <p:txBody>
            <a:bodyPr wrap="square" rtlCol="0">
              <a:spAutoFit/>
            </a:bodyPr>
            <a:lstStyle/>
            <a:p>
              <a:pPr algn="ctr"/>
              <a:r>
                <a:rPr lang="en-US" sz="1200" b="1" dirty="0"/>
                <a:t>read</a:t>
              </a:r>
            </a:p>
          </p:txBody>
        </p:sp>
        <p:cxnSp>
          <p:nvCxnSpPr>
            <p:cNvPr id="34" name="Elbow Connector 33">
              <a:extLst>
                <a:ext uri="{FF2B5EF4-FFF2-40B4-BE49-F238E27FC236}">
                  <a16:creationId xmlns:a16="http://schemas.microsoft.com/office/drawing/2014/main" id="{FC0476A1-BC9D-004D-89BC-FC700A073FBD}"/>
                </a:ext>
              </a:extLst>
            </p:cNvPr>
            <p:cNvCxnSpPr>
              <a:cxnSpLocks/>
              <a:endCxn id="44" idx="1"/>
            </p:cNvCxnSpPr>
            <p:nvPr/>
          </p:nvCxnSpPr>
          <p:spPr>
            <a:xfrm>
              <a:off x="3833963" y="3874178"/>
              <a:ext cx="1108693" cy="80770"/>
            </a:xfrm>
            <a:prstGeom prst="bentConnector3">
              <a:avLst>
                <a:gd name="adj1" fmla="val 48206"/>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Elbow Connector 34">
              <a:extLst>
                <a:ext uri="{FF2B5EF4-FFF2-40B4-BE49-F238E27FC236}">
                  <a16:creationId xmlns:a16="http://schemas.microsoft.com/office/drawing/2014/main" id="{5BA66050-3B09-A74B-9DC3-95456D3FFE38}"/>
                </a:ext>
              </a:extLst>
            </p:cNvPr>
            <p:cNvCxnSpPr>
              <a:cxnSpLocks/>
              <a:endCxn id="43" idx="1"/>
            </p:cNvCxnSpPr>
            <p:nvPr/>
          </p:nvCxnSpPr>
          <p:spPr>
            <a:xfrm>
              <a:off x="3833963" y="3874178"/>
              <a:ext cx="1046330" cy="11971"/>
            </a:xfrm>
            <a:prstGeom prst="bentConnector3">
              <a:avLst>
                <a:gd name="adj1" fmla="val 51425"/>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a:extLst>
                <a:ext uri="{FF2B5EF4-FFF2-40B4-BE49-F238E27FC236}">
                  <a16:creationId xmlns:a16="http://schemas.microsoft.com/office/drawing/2014/main" id="{7735064B-8E95-9644-8414-F304C2673DC1}"/>
                </a:ext>
              </a:extLst>
            </p:cNvPr>
            <p:cNvCxnSpPr>
              <a:cxnSpLocks/>
              <a:stCxn id="47" idx="4"/>
              <a:endCxn id="45" idx="1"/>
            </p:cNvCxnSpPr>
            <p:nvPr/>
          </p:nvCxnSpPr>
          <p:spPr>
            <a:xfrm>
              <a:off x="3839206" y="3864161"/>
              <a:ext cx="1178162" cy="185942"/>
            </a:xfrm>
            <a:prstGeom prst="bentConnector3">
              <a:avLst>
                <a:gd name="adj1" fmla="val 44515"/>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Right Arrow 36">
              <a:extLst>
                <a:ext uri="{FF2B5EF4-FFF2-40B4-BE49-F238E27FC236}">
                  <a16:creationId xmlns:a16="http://schemas.microsoft.com/office/drawing/2014/main" id="{8768F8BB-793D-904E-B01B-5D7FCC2EB944}"/>
                </a:ext>
              </a:extLst>
            </p:cNvPr>
            <p:cNvSpPr/>
            <p:nvPr/>
          </p:nvSpPr>
          <p:spPr bwMode="auto">
            <a:xfrm>
              <a:off x="6981848" y="3839684"/>
              <a:ext cx="797820" cy="341217"/>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merge</a:t>
              </a:r>
            </a:p>
          </p:txBody>
        </p:sp>
        <p:sp>
          <p:nvSpPr>
            <p:cNvPr id="38" name="Folded Corner 37">
              <a:extLst>
                <a:ext uri="{FF2B5EF4-FFF2-40B4-BE49-F238E27FC236}">
                  <a16:creationId xmlns:a16="http://schemas.microsoft.com/office/drawing/2014/main" id="{20F4E6AA-70F5-A740-9729-0FD67D6C11D3}"/>
                </a:ext>
              </a:extLst>
            </p:cNvPr>
            <p:cNvSpPr/>
            <p:nvPr/>
          </p:nvSpPr>
          <p:spPr bwMode="auto">
            <a:xfrm>
              <a:off x="8000197" y="382778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39" name="TextBox 38">
              <a:extLst>
                <a:ext uri="{FF2B5EF4-FFF2-40B4-BE49-F238E27FC236}">
                  <a16:creationId xmlns:a16="http://schemas.microsoft.com/office/drawing/2014/main" id="{C1CE6FEC-2722-B24A-8E8B-4A778979B6D3}"/>
                </a:ext>
              </a:extLst>
            </p:cNvPr>
            <p:cNvSpPr txBox="1"/>
            <p:nvPr/>
          </p:nvSpPr>
          <p:spPr>
            <a:xfrm>
              <a:off x="7758604" y="4180900"/>
              <a:ext cx="722419" cy="461785"/>
            </a:xfrm>
            <a:prstGeom prst="rect">
              <a:avLst/>
            </a:prstGeom>
            <a:noFill/>
          </p:spPr>
          <p:txBody>
            <a:bodyPr wrap="square" rtlCol="0">
              <a:spAutoFit/>
            </a:bodyPr>
            <a:lstStyle/>
            <a:p>
              <a:pPr algn="ctr"/>
              <a:r>
                <a:rPr lang="en-US" sz="1200" b="1" dirty="0"/>
                <a:t>overall</a:t>
              </a:r>
            </a:p>
            <a:p>
              <a:pPr algn="ctr"/>
              <a:r>
                <a:rPr lang="en-US" sz="1200" b="1" dirty="0"/>
                <a:t>counts</a:t>
              </a:r>
            </a:p>
          </p:txBody>
        </p:sp>
      </p:grpSp>
      <p:sp>
        <p:nvSpPr>
          <p:cNvPr id="47" name="AutoShape 50">
            <a:extLst>
              <a:ext uri="{FF2B5EF4-FFF2-40B4-BE49-F238E27FC236}">
                <a16:creationId xmlns:a16="http://schemas.microsoft.com/office/drawing/2014/main" id="{08271B74-067C-5F43-803E-267DBBF07DC4}"/>
              </a:ext>
            </a:extLst>
          </p:cNvPr>
          <p:cNvSpPr>
            <a:spLocks noChangeArrowheads="1"/>
          </p:cNvSpPr>
          <p:nvPr/>
        </p:nvSpPr>
        <p:spPr bwMode="auto">
          <a:xfrm>
            <a:off x="5909727" y="4192800"/>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
        <p:nvSpPr>
          <p:cNvPr id="32" name="Rectangle 31">
            <a:extLst>
              <a:ext uri="{FF2B5EF4-FFF2-40B4-BE49-F238E27FC236}">
                <a16:creationId xmlns:a16="http://schemas.microsoft.com/office/drawing/2014/main" id="{410F62F7-BDAA-C042-AA1D-64FBC82435F4}"/>
              </a:ext>
            </a:extLst>
          </p:cNvPr>
          <p:cNvSpPr/>
          <p:nvPr/>
        </p:nvSpPr>
        <p:spPr>
          <a:xfrm>
            <a:off x="509456" y="3429001"/>
            <a:ext cx="4824743" cy="2389966"/>
          </a:xfrm>
          <a:prstGeom prst="rect">
            <a:avLst/>
          </a:prstGeom>
          <a:solidFill>
            <a:srgbClr val="F5F5F4"/>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endParaRPr lang="en-US" b="1" dirty="0"/>
          </a:p>
        </p:txBody>
      </p:sp>
      <p:sp>
        <p:nvSpPr>
          <p:cNvPr id="48" name="TextBox 47">
            <a:extLst>
              <a:ext uri="{FF2B5EF4-FFF2-40B4-BE49-F238E27FC236}">
                <a16:creationId xmlns:a16="http://schemas.microsoft.com/office/drawing/2014/main" id="{76EB522D-80A7-1C40-825E-2E7E9093A40F}"/>
              </a:ext>
            </a:extLst>
          </p:cNvPr>
          <p:cNvSpPr txBox="1"/>
          <p:nvPr/>
        </p:nvSpPr>
        <p:spPr>
          <a:xfrm>
            <a:off x="1561659" y="3433476"/>
            <a:ext cx="2839357" cy="461545"/>
          </a:xfrm>
          <a:prstGeom prst="rect">
            <a:avLst/>
          </a:prstGeom>
          <a:noFill/>
        </p:spPr>
        <p:txBody>
          <a:bodyPr wrap="square" rtlCol="0">
            <a:spAutoFit/>
          </a:bodyPr>
          <a:lstStyle/>
          <a:p>
            <a:pPr algn="ctr"/>
            <a:r>
              <a:rPr lang="en-US" sz="2399" b="1" dirty="0"/>
              <a:t>Consider:</a:t>
            </a:r>
          </a:p>
        </p:txBody>
      </p:sp>
      <p:sp>
        <p:nvSpPr>
          <p:cNvPr id="49" name="TextBox 48">
            <a:extLst>
              <a:ext uri="{FF2B5EF4-FFF2-40B4-BE49-F238E27FC236}">
                <a16:creationId xmlns:a16="http://schemas.microsoft.com/office/drawing/2014/main" id="{49BBD9B1-6F23-BA4A-8213-5589F6780A6B}"/>
              </a:ext>
            </a:extLst>
          </p:cNvPr>
          <p:cNvSpPr txBox="1"/>
          <p:nvPr/>
        </p:nvSpPr>
        <p:spPr>
          <a:xfrm>
            <a:off x="834570" y="3880359"/>
            <a:ext cx="4260632" cy="1938608"/>
          </a:xfrm>
          <a:prstGeom prst="rect">
            <a:avLst/>
          </a:prstGeom>
          <a:noFill/>
        </p:spPr>
        <p:txBody>
          <a:bodyPr wrap="square" rtlCol="0">
            <a:spAutoFit/>
          </a:bodyPr>
          <a:lstStyle/>
          <a:p>
            <a:pPr marL="285664" indent="-285664">
              <a:buFont typeface="Arial"/>
              <a:buChar char="•"/>
            </a:pPr>
            <a:r>
              <a:rPr lang="en-US" sz="1999" b="1" dirty="0"/>
              <a:t>Where is the independence?</a:t>
            </a:r>
          </a:p>
          <a:p>
            <a:pPr marL="285664" indent="-285664">
              <a:buFont typeface="Arial"/>
              <a:buChar char="•"/>
            </a:pPr>
            <a:r>
              <a:rPr lang="en-US" sz="1999" b="1" dirty="0"/>
              <a:t>What data access patterns do you expect?</a:t>
            </a:r>
          </a:p>
          <a:p>
            <a:pPr marL="742950" lvl="1" indent="-285750">
              <a:buFont typeface="Arial"/>
              <a:buChar char="•"/>
            </a:pPr>
            <a:r>
              <a:rPr lang="en-US" sz="2000" b="1" dirty="0"/>
              <a:t>Where is the data coming from?</a:t>
            </a:r>
          </a:p>
          <a:p>
            <a:pPr marL="742950" lvl="1" indent="-285750">
              <a:buFont typeface="Arial"/>
              <a:buChar char="•"/>
            </a:pPr>
            <a:r>
              <a:rPr lang="en-US" sz="2000" b="1" dirty="0"/>
              <a:t>Where does it need to go?</a:t>
            </a:r>
          </a:p>
        </p:txBody>
      </p:sp>
    </p:spTree>
    <p:extLst>
      <p:ext uri="{BB962C8B-B14F-4D97-AF65-F5344CB8AC3E}">
        <p14:creationId xmlns:p14="http://schemas.microsoft.com/office/powerpoint/2010/main" val="38622950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634670" y="1293650"/>
            <a:ext cx="10915522" cy="4829358"/>
          </a:xfrm>
        </p:spPr>
        <p:txBody>
          <a:bodyPr/>
          <a:lstStyle/>
          <a:p>
            <a:r>
              <a:rPr lang="en-US" dirty="0"/>
              <a:t>You have several files of documents</a:t>
            </a:r>
          </a:p>
          <a:p>
            <a:r>
              <a:rPr lang="en-US" dirty="0"/>
              <a:t>Want a summary of what they contain:</a:t>
            </a:r>
          </a:p>
          <a:p>
            <a:pPr lvl="1"/>
            <a:r>
              <a:rPr lang="en-US" dirty="0"/>
              <a:t>What are the the top 5 words contained in each document?</a:t>
            </a:r>
          </a:p>
          <a:p>
            <a:pPr lvl="1"/>
            <a:r>
              <a:rPr lang="en-US" dirty="0"/>
              <a:t>What are the top 5 words in all documents?</a:t>
            </a:r>
          </a:p>
          <a:p>
            <a:endParaRPr lang="en-US" dirty="0"/>
          </a:p>
        </p:txBody>
      </p:sp>
      <p:sp>
        <p:nvSpPr>
          <p:cNvPr id="2" name="Title 1"/>
          <p:cNvSpPr>
            <a:spLocks noGrp="1"/>
          </p:cNvSpPr>
          <p:nvPr>
            <p:ph type="title"/>
          </p:nvPr>
        </p:nvSpPr>
        <p:spPr/>
        <p:txBody>
          <a:bodyPr/>
          <a:lstStyle/>
          <a:p>
            <a:r>
              <a:rPr lang="en-US" dirty="0"/>
              <a:t>Problem 2: Overall Word Count </a:t>
            </a:r>
          </a:p>
        </p:txBody>
      </p:sp>
      <p:sp>
        <p:nvSpPr>
          <p:cNvPr id="46" name="Rounded Rectangle 45"/>
          <p:cNvSpPr/>
          <p:nvPr/>
        </p:nvSpPr>
        <p:spPr>
          <a:xfrm>
            <a:off x="4396341" y="3016333"/>
            <a:ext cx="7644700" cy="3004458"/>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sp>
        <p:nvSpPr>
          <p:cNvPr id="47" name="Round Same Side Corner Rectangle 46">
            <a:extLst>
              <a:ext uri="{FF2B5EF4-FFF2-40B4-BE49-F238E27FC236}">
                <a16:creationId xmlns:a16="http://schemas.microsoft.com/office/drawing/2014/main" id="{652EA230-01A9-4A40-8929-A28647A2239D}"/>
              </a:ext>
            </a:extLst>
          </p:cNvPr>
          <p:cNvSpPr/>
          <p:nvPr/>
        </p:nvSpPr>
        <p:spPr bwMode="auto">
          <a:xfrm>
            <a:off x="5866475" y="3108629"/>
            <a:ext cx="2590800" cy="2755854"/>
          </a:xfrm>
          <a:prstGeom prst="round2SameRect">
            <a:avLst/>
          </a:prstGeom>
          <a:solidFill>
            <a:schemeClr val="accent5">
              <a:lumMod val="90000"/>
            </a:schemeClr>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1400" b="1" dirty="0">
                <a:latin typeface="Arial" pitchFamily="-110" charset="0"/>
              </a:rPr>
              <a:t>Map Step</a:t>
            </a:r>
          </a:p>
        </p:txBody>
      </p:sp>
      <p:sp>
        <p:nvSpPr>
          <p:cNvPr id="48" name="Rounded Rectangle 47">
            <a:extLst>
              <a:ext uri="{FF2B5EF4-FFF2-40B4-BE49-F238E27FC236}">
                <a16:creationId xmlns:a16="http://schemas.microsoft.com/office/drawing/2014/main" id="{7AAFDEF6-D36D-2849-9435-CC07D685EAE0}"/>
              </a:ext>
            </a:extLst>
          </p:cNvPr>
          <p:cNvSpPr/>
          <p:nvPr/>
        </p:nvSpPr>
        <p:spPr bwMode="auto">
          <a:xfrm>
            <a:off x="5866475" y="5164165"/>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3</a:t>
            </a:r>
            <a:endParaRPr lang="en-US" sz="1400" b="1" dirty="0">
              <a:latin typeface="Arial" pitchFamily="-110" charset="0"/>
            </a:endParaRPr>
          </a:p>
        </p:txBody>
      </p:sp>
      <p:sp>
        <p:nvSpPr>
          <p:cNvPr id="49" name="Rounded Rectangle 48">
            <a:extLst>
              <a:ext uri="{FF2B5EF4-FFF2-40B4-BE49-F238E27FC236}">
                <a16:creationId xmlns:a16="http://schemas.microsoft.com/office/drawing/2014/main" id="{B202EB22-03C0-554C-90BA-A587EC710D99}"/>
              </a:ext>
            </a:extLst>
          </p:cNvPr>
          <p:cNvSpPr/>
          <p:nvPr/>
        </p:nvSpPr>
        <p:spPr bwMode="auto">
          <a:xfrm>
            <a:off x="5866475" y="3512129"/>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1</a:t>
            </a:r>
            <a:endParaRPr lang="en-US" sz="1400" b="1" dirty="0">
              <a:latin typeface="Arial" pitchFamily="-110" charset="0"/>
            </a:endParaRPr>
          </a:p>
        </p:txBody>
      </p:sp>
      <p:grpSp>
        <p:nvGrpSpPr>
          <p:cNvPr id="50" name="Group 49">
            <a:extLst>
              <a:ext uri="{FF2B5EF4-FFF2-40B4-BE49-F238E27FC236}">
                <a16:creationId xmlns:a16="http://schemas.microsoft.com/office/drawing/2014/main" id="{9CFE24C1-D7E8-1843-AC6E-19470FC6A8FB}"/>
              </a:ext>
            </a:extLst>
          </p:cNvPr>
          <p:cNvGrpSpPr/>
          <p:nvPr/>
        </p:nvGrpSpPr>
        <p:grpSpPr>
          <a:xfrm>
            <a:off x="6399877" y="3816927"/>
            <a:ext cx="1338647" cy="347116"/>
            <a:chOff x="2667000" y="2456046"/>
            <a:chExt cx="1338647" cy="419910"/>
          </a:xfrm>
        </p:grpSpPr>
        <p:sp>
          <p:nvSpPr>
            <p:cNvPr id="54" name="Right Arrow 53">
              <a:extLst>
                <a:ext uri="{FF2B5EF4-FFF2-40B4-BE49-F238E27FC236}">
                  <a16:creationId xmlns:a16="http://schemas.microsoft.com/office/drawing/2014/main" id="{D3CC723D-6C31-2F45-A040-F580C202C0AA}"/>
                </a:ext>
              </a:extLst>
            </p:cNvPr>
            <p:cNvSpPr/>
            <p:nvPr/>
          </p:nvSpPr>
          <p:spPr bwMode="auto">
            <a:xfrm>
              <a:off x="2978820" y="2456047"/>
              <a:ext cx="762000" cy="36335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55" name="Folded Corner 54">
              <a:extLst>
                <a:ext uri="{FF2B5EF4-FFF2-40B4-BE49-F238E27FC236}">
                  <a16:creationId xmlns:a16="http://schemas.microsoft.com/office/drawing/2014/main" id="{0EA67CFA-6FF7-5741-99DA-61AE8D7D07F7}"/>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6" name="Folded Corner 55">
              <a:extLst>
                <a:ext uri="{FF2B5EF4-FFF2-40B4-BE49-F238E27FC236}">
                  <a16:creationId xmlns:a16="http://schemas.microsoft.com/office/drawing/2014/main" id="{21B67C24-4D31-344E-8843-F199CD959E6D}"/>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grpSp>
        <p:nvGrpSpPr>
          <p:cNvPr id="57" name="Group 56">
            <a:extLst>
              <a:ext uri="{FF2B5EF4-FFF2-40B4-BE49-F238E27FC236}">
                <a16:creationId xmlns:a16="http://schemas.microsoft.com/office/drawing/2014/main" id="{FF2A56D7-5F37-6346-8258-6FC526FD8990}"/>
              </a:ext>
            </a:extLst>
          </p:cNvPr>
          <p:cNvGrpSpPr/>
          <p:nvPr/>
        </p:nvGrpSpPr>
        <p:grpSpPr>
          <a:xfrm>
            <a:off x="6399877" y="5468586"/>
            <a:ext cx="1338647" cy="347116"/>
            <a:chOff x="2667000" y="2456046"/>
            <a:chExt cx="1338647" cy="419910"/>
          </a:xfrm>
        </p:grpSpPr>
        <p:sp>
          <p:nvSpPr>
            <p:cNvPr id="58" name="Right Arrow 57">
              <a:extLst>
                <a:ext uri="{FF2B5EF4-FFF2-40B4-BE49-F238E27FC236}">
                  <a16:creationId xmlns:a16="http://schemas.microsoft.com/office/drawing/2014/main" id="{4D7C317C-1420-FC4E-8F41-F48F6BAEFA79}"/>
                </a:ext>
              </a:extLst>
            </p:cNvPr>
            <p:cNvSpPr/>
            <p:nvPr/>
          </p:nvSpPr>
          <p:spPr bwMode="auto">
            <a:xfrm>
              <a:off x="2978820" y="2456047"/>
              <a:ext cx="762000" cy="36335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59" name="Folded Corner 58">
              <a:extLst>
                <a:ext uri="{FF2B5EF4-FFF2-40B4-BE49-F238E27FC236}">
                  <a16:creationId xmlns:a16="http://schemas.microsoft.com/office/drawing/2014/main" id="{DE08AAAF-D6BE-6642-AEA6-3E073E1D7E82}"/>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60" name="Folded Corner 59">
              <a:extLst>
                <a:ext uri="{FF2B5EF4-FFF2-40B4-BE49-F238E27FC236}">
                  <a16:creationId xmlns:a16="http://schemas.microsoft.com/office/drawing/2014/main" id="{11E49F05-CD94-DD44-99F7-51B26D540356}"/>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sp>
        <p:nvSpPr>
          <p:cNvPr id="63" name="Rounded Rectangle 62">
            <a:extLst>
              <a:ext uri="{FF2B5EF4-FFF2-40B4-BE49-F238E27FC236}">
                <a16:creationId xmlns:a16="http://schemas.microsoft.com/office/drawing/2014/main" id="{C1AB5EE1-0D90-7A49-9914-E8286EDAAE96}"/>
              </a:ext>
            </a:extLst>
          </p:cNvPr>
          <p:cNvSpPr/>
          <p:nvPr/>
        </p:nvSpPr>
        <p:spPr bwMode="auto">
          <a:xfrm>
            <a:off x="5866475" y="4338147"/>
            <a:ext cx="259080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 2</a:t>
            </a:r>
          </a:p>
        </p:txBody>
      </p:sp>
      <p:grpSp>
        <p:nvGrpSpPr>
          <p:cNvPr id="64" name="Group 63">
            <a:extLst>
              <a:ext uri="{FF2B5EF4-FFF2-40B4-BE49-F238E27FC236}">
                <a16:creationId xmlns:a16="http://schemas.microsoft.com/office/drawing/2014/main" id="{CE715388-C188-0D45-BC3E-11B64A57C9E6}"/>
              </a:ext>
            </a:extLst>
          </p:cNvPr>
          <p:cNvGrpSpPr/>
          <p:nvPr/>
        </p:nvGrpSpPr>
        <p:grpSpPr>
          <a:xfrm>
            <a:off x="6399877" y="4641098"/>
            <a:ext cx="1338647" cy="358281"/>
            <a:chOff x="2667000" y="2442540"/>
            <a:chExt cx="1338647" cy="433416"/>
          </a:xfrm>
        </p:grpSpPr>
        <p:sp>
          <p:nvSpPr>
            <p:cNvPr id="65" name="Right Arrow 64">
              <a:extLst>
                <a:ext uri="{FF2B5EF4-FFF2-40B4-BE49-F238E27FC236}">
                  <a16:creationId xmlns:a16="http://schemas.microsoft.com/office/drawing/2014/main" id="{96002DED-C046-894C-84B9-B80FFAB60E77}"/>
                </a:ext>
              </a:extLst>
            </p:cNvPr>
            <p:cNvSpPr/>
            <p:nvPr/>
          </p:nvSpPr>
          <p:spPr bwMode="auto">
            <a:xfrm>
              <a:off x="2978820" y="2442540"/>
              <a:ext cx="762000" cy="376861"/>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66" name="Folded Corner 65">
              <a:extLst>
                <a:ext uri="{FF2B5EF4-FFF2-40B4-BE49-F238E27FC236}">
                  <a16:creationId xmlns:a16="http://schemas.microsoft.com/office/drawing/2014/main" id="{3CF8E22A-F1A2-D84D-BAC7-1F7B556E22B5}"/>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67" name="Folded Corner 66">
              <a:extLst>
                <a:ext uri="{FF2B5EF4-FFF2-40B4-BE49-F238E27FC236}">
                  <a16:creationId xmlns:a16="http://schemas.microsoft.com/office/drawing/2014/main" id="{BB9321CE-D702-984E-A427-D9E02BF25C34}"/>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cxnSp>
        <p:nvCxnSpPr>
          <p:cNvPr id="68" name="Elbow Connector 67">
            <a:extLst>
              <a:ext uri="{FF2B5EF4-FFF2-40B4-BE49-F238E27FC236}">
                <a16:creationId xmlns:a16="http://schemas.microsoft.com/office/drawing/2014/main" id="{67AE0FDC-CF2B-CE46-A696-B1B013260AE7}"/>
              </a:ext>
            </a:extLst>
          </p:cNvPr>
          <p:cNvCxnSpPr/>
          <p:nvPr/>
        </p:nvCxnSpPr>
        <p:spPr bwMode="auto">
          <a:xfrm flipV="1">
            <a:off x="5394238" y="3990487"/>
            <a:ext cx="1005639" cy="835333"/>
          </a:xfrm>
          <a:prstGeom prst="bentConnector3">
            <a:avLst>
              <a:gd name="adj1" fmla="val 36585"/>
            </a:avLst>
          </a:prstGeom>
          <a:solidFill>
            <a:schemeClr val="accent1"/>
          </a:solidFill>
          <a:ln w="28575" cap="flat" cmpd="sng" algn="ctr">
            <a:solidFill>
              <a:schemeClr val="tx1"/>
            </a:solidFill>
            <a:prstDash val="solid"/>
            <a:round/>
            <a:headEnd type="none" w="sm" len="sm"/>
            <a:tailEnd type="triangle"/>
          </a:ln>
          <a:effectLst/>
        </p:spPr>
      </p:cxnSp>
      <p:sp>
        <p:nvSpPr>
          <p:cNvPr id="69" name="TextBox 68">
            <a:extLst>
              <a:ext uri="{FF2B5EF4-FFF2-40B4-BE49-F238E27FC236}">
                <a16:creationId xmlns:a16="http://schemas.microsoft.com/office/drawing/2014/main" id="{237268DC-1B2B-6A44-A34A-756C2DC22999}"/>
              </a:ext>
            </a:extLst>
          </p:cNvPr>
          <p:cNvSpPr txBox="1"/>
          <p:nvPr/>
        </p:nvSpPr>
        <p:spPr>
          <a:xfrm>
            <a:off x="5540052" y="3749372"/>
            <a:ext cx="1219200" cy="276999"/>
          </a:xfrm>
          <a:prstGeom prst="rect">
            <a:avLst/>
          </a:prstGeom>
          <a:noFill/>
        </p:spPr>
        <p:txBody>
          <a:bodyPr wrap="square" rtlCol="0">
            <a:spAutoFit/>
          </a:bodyPr>
          <a:lstStyle/>
          <a:p>
            <a:pPr algn="ctr"/>
            <a:r>
              <a:rPr lang="en-US" sz="1200" b="1" dirty="0"/>
              <a:t>read</a:t>
            </a:r>
          </a:p>
        </p:txBody>
      </p:sp>
      <p:cxnSp>
        <p:nvCxnSpPr>
          <p:cNvPr id="70" name="Elbow Connector 69">
            <a:extLst>
              <a:ext uri="{FF2B5EF4-FFF2-40B4-BE49-F238E27FC236}">
                <a16:creationId xmlns:a16="http://schemas.microsoft.com/office/drawing/2014/main" id="{42B27E3B-A160-3744-ABCD-1FD3E3AC8494}"/>
              </a:ext>
            </a:extLst>
          </p:cNvPr>
          <p:cNvCxnSpPr/>
          <p:nvPr/>
        </p:nvCxnSpPr>
        <p:spPr bwMode="auto">
          <a:xfrm>
            <a:off x="5394238" y="4825818"/>
            <a:ext cx="1005639" cy="12700"/>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71" name="TextBox 70">
            <a:extLst>
              <a:ext uri="{FF2B5EF4-FFF2-40B4-BE49-F238E27FC236}">
                <a16:creationId xmlns:a16="http://schemas.microsoft.com/office/drawing/2014/main" id="{6C575AB7-9206-4C4F-9486-79B1273C8A72}"/>
              </a:ext>
            </a:extLst>
          </p:cNvPr>
          <p:cNvSpPr txBox="1"/>
          <p:nvPr/>
        </p:nvSpPr>
        <p:spPr>
          <a:xfrm>
            <a:off x="5535442" y="4591741"/>
            <a:ext cx="1219200" cy="276999"/>
          </a:xfrm>
          <a:prstGeom prst="rect">
            <a:avLst/>
          </a:prstGeom>
          <a:noFill/>
        </p:spPr>
        <p:txBody>
          <a:bodyPr wrap="square" rtlCol="0">
            <a:spAutoFit/>
          </a:bodyPr>
          <a:lstStyle/>
          <a:p>
            <a:pPr algn="ctr"/>
            <a:r>
              <a:rPr lang="en-US" sz="1200" b="1" dirty="0"/>
              <a:t>read</a:t>
            </a:r>
          </a:p>
        </p:txBody>
      </p:sp>
      <p:cxnSp>
        <p:nvCxnSpPr>
          <p:cNvPr id="72" name="Elbow Connector 71">
            <a:extLst>
              <a:ext uri="{FF2B5EF4-FFF2-40B4-BE49-F238E27FC236}">
                <a16:creationId xmlns:a16="http://schemas.microsoft.com/office/drawing/2014/main" id="{FBBA0481-2D7E-0E48-A5D6-5025745A223A}"/>
              </a:ext>
            </a:extLst>
          </p:cNvPr>
          <p:cNvCxnSpPr/>
          <p:nvPr/>
        </p:nvCxnSpPr>
        <p:spPr bwMode="auto">
          <a:xfrm>
            <a:off x="5394238" y="4825818"/>
            <a:ext cx="1005639" cy="816326"/>
          </a:xfrm>
          <a:prstGeom prst="bentConnector3">
            <a:avLst>
              <a:gd name="adj1" fmla="val 36585"/>
            </a:avLst>
          </a:prstGeom>
          <a:solidFill>
            <a:schemeClr val="accent1"/>
          </a:solidFill>
          <a:ln w="28575" cap="flat" cmpd="sng" algn="ctr">
            <a:solidFill>
              <a:schemeClr val="tx1"/>
            </a:solidFill>
            <a:prstDash val="solid"/>
            <a:round/>
            <a:headEnd type="none" w="sm" len="sm"/>
            <a:tailEnd type="triangle"/>
          </a:ln>
          <a:effectLst/>
        </p:spPr>
      </p:cxnSp>
      <p:sp>
        <p:nvSpPr>
          <p:cNvPr id="73" name="TextBox 72">
            <a:extLst>
              <a:ext uri="{FF2B5EF4-FFF2-40B4-BE49-F238E27FC236}">
                <a16:creationId xmlns:a16="http://schemas.microsoft.com/office/drawing/2014/main" id="{2D3BB5B0-6FA8-354F-A578-1B3C4C0734C9}"/>
              </a:ext>
            </a:extLst>
          </p:cNvPr>
          <p:cNvSpPr txBox="1"/>
          <p:nvPr/>
        </p:nvSpPr>
        <p:spPr>
          <a:xfrm>
            <a:off x="5535442" y="5403072"/>
            <a:ext cx="1219200" cy="276999"/>
          </a:xfrm>
          <a:prstGeom prst="rect">
            <a:avLst/>
          </a:prstGeom>
          <a:noFill/>
        </p:spPr>
        <p:txBody>
          <a:bodyPr wrap="square" rtlCol="0">
            <a:spAutoFit/>
          </a:bodyPr>
          <a:lstStyle/>
          <a:p>
            <a:pPr algn="ctr"/>
            <a:r>
              <a:rPr lang="en-US" sz="1200" b="1"/>
              <a:t>read</a:t>
            </a:r>
            <a:endParaRPr lang="en-US" sz="1200" b="1" dirty="0"/>
          </a:p>
        </p:txBody>
      </p:sp>
      <p:cxnSp>
        <p:nvCxnSpPr>
          <p:cNvPr id="74" name="Elbow Connector 73">
            <a:extLst>
              <a:ext uri="{FF2B5EF4-FFF2-40B4-BE49-F238E27FC236}">
                <a16:creationId xmlns:a16="http://schemas.microsoft.com/office/drawing/2014/main" id="{40B1DC2E-9622-8641-BDD0-7F409DBFA610}"/>
              </a:ext>
            </a:extLst>
          </p:cNvPr>
          <p:cNvCxnSpPr>
            <a:cxnSpLocks/>
            <a:endCxn id="53" idx="2"/>
          </p:cNvCxnSpPr>
          <p:nvPr/>
        </p:nvCxnSpPr>
        <p:spPr bwMode="auto">
          <a:xfrm>
            <a:off x="7738524" y="3990486"/>
            <a:ext cx="1036297" cy="850705"/>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75" name="Elbow Connector 74">
            <a:extLst>
              <a:ext uri="{FF2B5EF4-FFF2-40B4-BE49-F238E27FC236}">
                <a16:creationId xmlns:a16="http://schemas.microsoft.com/office/drawing/2014/main" id="{CB253A3E-00C6-8F4B-B14E-96235B71220D}"/>
              </a:ext>
            </a:extLst>
          </p:cNvPr>
          <p:cNvCxnSpPr>
            <a:cxnSpLocks/>
            <a:endCxn id="53" idx="2"/>
          </p:cNvCxnSpPr>
          <p:nvPr/>
        </p:nvCxnSpPr>
        <p:spPr bwMode="auto">
          <a:xfrm>
            <a:off x="7738524" y="4825820"/>
            <a:ext cx="1036297" cy="15370"/>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76" name="Elbow Connector 75">
            <a:extLst>
              <a:ext uri="{FF2B5EF4-FFF2-40B4-BE49-F238E27FC236}">
                <a16:creationId xmlns:a16="http://schemas.microsoft.com/office/drawing/2014/main" id="{32F18001-DC07-274B-8AAD-AEFA32E77CD7}"/>
              </a:ext>
            </a:extLst>
          </p:cNvPr>
          <p:cNvCxnSpPr>
            <a:cxnSpLocks/>
            <a:endCxn id="53" idx="2"/>
          </p:cNvCxnSpPr>
          <p:nvPr/>
        </p:nvCxnSpPr>
        <p:spPr bwMode="auto">
          <a:xfrm flipV="1">
            <a:off x="7738524" y="4841190"/>
            <a:ext cx="1036297" cy="800956"/>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77" name="TextBox 76">
            <a:extLst>
              <a:ext uri="{FF2B5EF4-FFF2-40B4-BE49-F238E27FC236}">
                <a16:creationId xmlns:a16="http://schemas.microsoft.com/office/drawing/2014/main" id="{CB500B06-105B-8043-86B2-ED04FA204155}"/>
              </a:ext>
            </a:extLst>
          </p:cNvPr>
          <p:cNvSpPr txBox="1"/>
          <p:nvPr/>
        </p:nvSpPr>
        <p:spPr>
          <a:xfrm>
            <a:off x="7375324" y="3736363"/>
            <a:ext cx="1219200" cy="276999"/>
          </a:xfrm>
          <a:prstGeom prst="rect">
            <a:avLst/>
          </a:prstGeom>
          <a:noFill/>
        </p:spPr>
        <p:txBody>
          <a:bodyPr wrap="square" rtlCol="0">
            <a:spAutoFit/>
          </a:bodyPr>
          <a:lstStyle/>
          <a:p>
            <a:pPr algn="ctr"/>
            <a:r>
              <a:rPr lang="en-US" sz="1200" b="1" dirty="0"/>
              <a:t>write</a:t>
            </a:r>
          </a:p>
        </p:txBody>
      </p:sp>
      <p:sp>
        <p:nvSpPr>
          <p:cNvPr id="78" name="TextBox 77">
            <a:extLst>
              <a:ext uri="{FF2B5EF4-FFF2-40B4-BE49-F238E27FC236}">
                <a16:creationId xmlns:a16="http://schemas.microsoft.com/office/drawing/2014/main" id="{27354803-F4FB-BF4B-98F2-FF39AB9912CF}"/>
              </a:ext>
            </a:extLst>
          </p:cNvPr>
          <p:cNvSpPr txBox="1"/>
          <p:nvPr/>
        </p:nvSpPr>
        <p:spPr>
          <a:xfrm>
            <a:off x="7727568" y="4579195"/>
            <a:ext cx="561126" cy="276999"/>
          </a:xfrm>
          <a:prstGeom prst="rect">
            <a:avLst/>
          </a:prstGeom>
          <a:noFill/>
        </p:spPr>
        <p:txBody>
          <a:bodyPr wrap="square" rtlCol="0">
            <a:spAutoFit/>
          </a:bodyPr>
          <a:lstStyle/>
          <a:p>
            <a:pPr algn="ctr"/>
            <a:r>
              <a:rPr lang="en-US" sz="1200" b="1" dirty="0"/>
              <a:t>write</a:t>
            </a:r>
          </a:p>
        </p:txBody>
      </p:sp>
      <p:sp>
        <p:nvSpPr>
          <p:cNvPr id="79" name="TextBox 78">
            <a:extLst>
              <a:ext uri="{FF2B5EF4-FFF2-40B4-BE49-F238E27FC236}">
                <a16:creationId xmlns:a16="http://schemas.microsoft.com/office/drawing/2014/main" id="{CCB4E83C-340B-3E47-941D-72B7BCC11F59}"/>
              </a:ext>
            </a:extLst>
          </p:cNvPr>
          <p:cNvSpPr txBox="1"/>
          <p:nvPr/>
        </p:nvSpPr>
        <p:spPr>
          <a:xfrm>
            <a:off x="7404977" y="5403071"/>
            <a:ext cx="1219200" cy="276999"/>
          </a:xfrm>
          <a:prstGeom prst="rect">
            <a:avLst/>
          </a:prstGeom>
          <a:noFill/>
        </p:spPr>
        <p:txBody>
          <a:bodyPr wrap="square" rtlCol="0">
            <a:spAutoFit/>
          </a:bodyPr>
          <a:lstStyle/>
          <a:p>
            <a:pPr algn="ctr"/>
            <a:r>
              <a:rPr lang="en-US" sz="1200" b="1" dirty="0"/>
              <a:t>write</a:t>
            </a:r>
          </a:p>
        </p:txBody>
      </p:sp>
      <p:sp>
        <p:nvSpPr>
          <p:cNvPr id="80" name="Round Same Side Corner Rectangle 79">
            <a:extLst>
              <a:ext uri="{FF2B5EF4-FFF2-40B4-BE49-F238E27FC236}">
                <a16:creationId xmlns:a16="http://schemas.microsoft.com/office/drawing/2014/main" id="{E585D4FE-C690-9942-A899-03908A046D71}"/>
              </a:ext>
            </a:extLst>
          </p:cNvPr>
          <p:cNvSpPr/>
          <p:nvPr/>
        </p:nvSpPr>
        <p:spPr bwMode="auto">
          <a:xfrm>
            <a:off x="9509880" y="3751779"/>
            <a:ext cx="2240213" cy="1337534"/>
          </a:xfrm>
          <a:prstGeom prst="round2SameRect">
            <a:avLst/>
          </a:prstGeom>
          <a:solidFill>
            <a:schemeClr val="accent5">
              <a:lumMod val="90000"/>
            </a:schemeClr>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1400" b="1" dirty="0">
                <a:latin typeface="Arial" pitchFamily="-110" charset="0"/>
              </a:rPr>
              <a:t>Reduce Step</a:t>
            </a:r>
          </a:p>
        </p:txBody>
      </p:sp>
      <p:sp>
        <p:nvSpPr>
          <p:cNvPr id="81" name="Rounded Rectangle 80">
            <a:extLst>
              <a:ext uri="{FF2B5EF4-FFF2-40B4-BE49-F238E27FC236}">
                <a16:creationId xmlns:a16="http://schemas.microsoft.com/office/drawing/2014/main" id="{F14AE648-ED9E-8743-97D6-50CD09EB0F74}"/>
              </a:ext>
            </a:extLst>
          </p:cNvPr>
          <p:cNvSpPr/>
          <p:nvPr/>
        </p:nvSpPr>
        <p:spPr bwMode="auto">
          <a:xfrm>
            <a:off x="9509880" y="4179462"/>
            <a:ext cx="2240213" cy="899881"/>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1</a:t>
            </a:r>
            <a:endParaRPr lang="en-US" sz="1400" b="1" dirty="0">
              <a:latin typeface="Arial" pitchFamily="-110" charset="0"/>
            </a:endParaRPr>
          </a:p>
        </p:txBody>
      </p:sp>
      <p:grpSp>
        <p:nvGrpSpPr>
          <p:cNvPr id="82" name="Group 81">
            <a:extLst>
              <a:ext uri="{FF2B5EF4-FFF2-40B4-BE49-F238E27FC236}">
                <a16:creationId xmlns:a16="http://schemas.microsoft.com/office/drawing/2014/main" id="{E49FA89D-8FD1-E247-8EAB-7E1FACF69659}"/>
              </a:ext>
            </a:extLst>
          </p:cNvPr>
          <p:cNvGrpSpPr/>
          <p:nvPr/>
        </p:nvGrpSpPr>
        <p:grpSpPr>
          <a:xfrm>
            <a:off x="10173217" y="4510941"/>
            <a:ext cx="383478" cy="511070"/>
            <a:chOff x="6184141" y="4183538"/>
            <a:chExt cx="383478" cy="511070"/>
          </a:xfrm>
        </p:grpSpPr>
        <p:sp>
          <p:nvSpPr>
            <p:cNvPr id="83" name="Folded Corner 82">
              <a:extLst>
                <a:ext uri="{FF2B5EF4-FFF2-40B4-BE49-F238E27FC236}">
                  <a16:creationId xmlns:a16="http://schemas.microsoft.com/office/drawing/2014/main" id="{8088CA93-36F9-2A48-A5B1-4A1C17607172}"/>
                </a:ext>
              </a:extLst>
            </p:cNvPr>
            <p:cNvSpPr/>
            <p:nvPr/>
          </p:nvSpPr>
          <p:spPr bwMode="auto">
            <a:xfrm>
              <a:off x="6184141" y="418353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84" name="Folded Corner 83">
              <a:extLst>
                <a:ext uri="{FF2B5EF4-FFF2-40B4-BE49-F238E27FC236}">
                  <a16:creationId xmlns:a16="http://schemas.microsoft.com/office/drawing/2014/main" id="{8D1C1688-0BAF-404C-9DDB-54F6F134E35C}"/>
                </a:ext>
              </a:extLst>
            </p:cNvPr>
            <p:cNvSpPr/>
            <p:nvPr/>
          </p:nvSpPr>
          <p:spPr bwMode="auto">
            <a:xfrm>
              <a:off x="6246504" y="425233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85" name="Folded Corner 84">
              <a:extLst>
                <a:ext uri="{FF2B5EF4-FFF2-40B4-BE49-F238E27FC236}">
                  <a16:creationId xmlns:a16="http://schemas.microsoft.com/office/drawing/2014/main" id="{07DA0196-7723-7C42-A7CC-0F92CB6D844F}"/>
                </a:ext>
              </a:extLst>
            </p:cNvPr>
            <p:cNvSpPr/>
            <p:nvPr/>
          </p:nvSpPr>
          <p:spPr bwMode="auto">
            <a:xfrm>
              <a:off x="6321217" y="434749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grpSp>
      <p:sp>
        <p:nvSpPr>
          <p:cNvPr id="86" name="Right Arrow 85">
            <a:extLst>
              <a:ext uri="{FF2B5EF4-FFF2-40B4-BE49-F238E27FC236}">
                <a16:creationId xmlns:a16="http://schemas.microsoft.com/office/drawing/2014/main" id="{A9AF74C1-57CA-E149-AFAD-D199F8133407}"/>
              </a:ext>
            </a:extLst>
          </p:cNvPr>
          <p:cNvSpPr/>
          <p:nvPr/>
        </p:nvSpPr>
        <p:spPr bwMode="auto">
          <a:xfrm>
            <a:off x="10622814" y="4652260"/>
            <a:ext cx="685800" cy="311302"/>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sum</a:t>
            </a:r>
          </a:p>
        </p:txBody>
      </p:sp>
      <p:sp>
        <p:nvSpPr>
          <p:cNvPr id="87" name="Folded Corner 86">
            <a:extLst>
              <a:ext uri="{FF2B5EF4-FFF2-40B4-BE49-F238E27FC236}">
                <a16:creationId xmlns:a16="http://schemas.microsoft.com/office/drawing/2014/main" id="{8115B95C-CEB8-4C41-9416-52056AA20CCD}"/>
              </a:ext>
            </a:extLst>
          </p:cNvPr>
          <p:cNvSpPr/>
          <p:nvPr/>
        </p:nvSpPr>
        <p:spPr bwMode="auto">
          <a:xfrm>
            <a:off x="11352939" y="461927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cxnSp>
        <p:nvCxnSpPr>
          <p:cNvPr id="88" name="Elbow Connector 87">
            <a:extLst>
              <a:ext uri="{FF2B5EF4-FFF2-40B4-BE49-F238E27FC236}">
                <a16:creationId xmlns:a16="http://schemas.microsoft.com/office/drawing/2014/main" id="{F8BDDC25-ACD6-8C49-A14B-8B30B05E0DAC}"/>
              </a:ext>
            </a:extLst>
          </p:cNvPr>
          <p:cNvCxnSpPr>
            <a:cxnSpLocks/>
            <a:endCxn id="83" idx="1"/>
          </p:cNvCxnSpPr>
          <p:nvPr/>
        </p:nvCxnSpPr>
        <p:spPr bwMode="auto">
          <a:xfrm flipV="1">
            <a:off x="9391487" y="4684500"/>
            <a:ext cx="781730" cy="93427"/>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89" name="TextBox 88">
            <a:extLst>
              <a:ext uri="{FF2B5EF4-FFF2-40B4-BE49-F238E27FC236}">
                <a16:creationId xmlns:a16="http://schemas.microsoft.com/office/drawing/2014/main" id="{93132DD3-4356-0241-83C2-43F448F1A82B}"/>
              </a:ext>
            </a:extLst>
          </p:cNvPr>
          <p:cNvSpPr txBox="1"/>
          <p:nvPr/>
        </p:nvSpPr>
        <p:spPr>
          <a:xfrm>
            <a:off x="9616386" y="4454214"/>
            <a:ext cx="565052" cy="276999"/>
          </a:xfrm>
          <a:prstGeom prst="rect">
            <a:avLst/>
          </a:prstGeom>
          <a:noFill/>
        </p:spPr>
        <p:txBody>
          <a:bodyPr wrap="square" rtlCol="0">
            <a:spAutoFit/>
          </a:bodyPr>
          <a:lstStyle/>
          <a:p>
            <a:pPr algn="ctr"/>
            <a:r>
              <a:rPr lang="en-US" sz="1200" b="1" dirty="0"/>
              <a:t>read</a:t>
            </a:r>
          </a:p>
        </p:txBody>
      </p:sp>
      <p:sp>
        <p:nvSpPr>
          <p:cNvPr id="91" name="Rectangle 90">
            <a:extLst>
              <a:ext uri="{FF2B5EF4-FFF2-40B4-BE49-F238E27FC236}">
                <a16:creationId xmlns:a16="http://schemas.microsoft.com/office/drawing/2014/main" id="{FC2332DC-C342-0A47-A08E-7363ACBD324F}"/>
              </a:ext>
            </a:extLst>
          </p:cNvPr>
          <p:cNvSpPr/>
          <p:nvPr/>
        </p:nvSpPr>
        <p:spPr>
          <a:xfrm>
            <a:off x="95764" y="3822866"/>
            <a:ext cx="3891559" cy="1826264"/>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endParaRPr lang="en-US" b="1" dirty="0"/>
          </a:p>
        </p:txBody>
      </p:sp>
      <p:sp>
        <p:nvSpPr>
          <p:cNvPr id="92" name="TextBox 91">
            <a:extLst>
              <a:ext uri="{FF2B5EF4-FFF2-40B4-BE49-F238E27FC236}">
                <a16:creationId xmlns:a16="http://schemas.microsoft.com/office/drawing/2014/main" id="{35FDBC8E-A6B1-C94F-9560-76A63D6BDCAF}"/>
              </a:ext>
            </a:extLst>
          </p:cNvPr>
          <p:cNvSpPr txBox="1"/>
          <p:nvPr/>
        </p:nvSpPr>
        <p:spPr>
          <a:xfrm>
            <a:off x="834571" y="3831786"/>
            <a:ext cx="2290179" cy="461545"/>
          </a:xfrm>
          <a:prstGeom prst="rect">
            <a:avLst/>
          </a:prstGeom>
          <a:noFill/>
        </p:spPr>
        <p:txBody>
          <a:bodyPr wrap="square" rtlCol="0">
            <a:spAutoFit/>
          </a:bodyPr>
          <a:lstStyle/>
          <a:p>
            <a:pPr algn="ctr"/>
            <a:r>
              <a:rPr lang="en-US" sz="2399" b="1" dirty="0"/>
              <a:t>Consider:</a:t>
            </a:r>
          </a:p>
        </p:txBody>
      </p:sp>
      <p:sp>
        <p:nvSpPr>
          <p:cNvPr id="93" name="TextBox 92">
            <a:extLst>
              <a:ext uri="{FF2B5EF4-FFF2-40B4-BE49-F238E27FC236}">
                <a16:creationId xmlns:a16="http://schemas.microsoft.com/office/drawing/2014/main" id="{EFF65BFF-2C85-8445-A00A-0FC017123073}"/>
              </a:ext>
            </a:extLst>
          </p:cNvPr>
          <p:cNvSpPr txBox="1"/>
          <p:nvPr/>
        </p:nvSpPr>
        <p:spPr>
          <a:xfrm>
            <a:off x="420877" y="4249501"/>
            <a:ext cx="3436557" cy="1323094"/>
          </a:xfrm>
          <a:prstGeom prst="rect">
            <a:avLst/>
          </a:prstGeom>
          <a:noFill/>
        </p:spPr>
        <p:txBody>
          <a:bodyPr wrap="square" rtlCol="0">
            <a:spAutoFit/>
          </a:bodyPr>
          <a:lstStyle/>
          <a:p>
            <a:pPr marL="285664" indent="-285664">
              <a:buFont typeface="Arial"/>
              <a:buChar char="•"/>
            </a:pPr>
            <a:r>
              <a:rPr lang="en-US" sz="1999" b="1" dirty="0"/>
              <a:t>Where is the independence?</a:t>
            </a:r>
          </a:p>
          <a:p>
            <a:pPr marL="285664" indent="-285664">
              <a:buFont typeface="Arial"/>
              <a:buChar char="•"/>
            </a:pPr>
            <a:r>
              <a:rPr lang="en-US" sz="1999" b="1" dirty="0"/>
              <a:t>What data access patterns do you expect?</a:t>
            </a:r>
          </a:p>
        </p:txBody>
      </p:sp>
      <p:sp>
        <p:nvSpPr>
          <p:cNvPr id="53" name="AutoShape 50">
            <a:extLst>
              <a:ext uri="{FF2B5EF4-FFF2-40B4-BE49-F238E27FC236}">
                <a16:creationId xmlns:a16="http://schemas.microsoft.com/office/drawing/2014/main" id="{CCDC75AE-506D-FE44-8526-D0622962E932}"/>
              </a:ext>
            </a:extLst>
          </p:cNvPr>
          <p:cNvSpPr>
            <a:spLocks noChangeArrowheads="1"/>
          </p:cNvSpPr>
          <p:nvPr/>
        </p:nvSpPr>
        <p:spPr bwMode="auto">
          <a:xfrm>
            <a:off x="8774821" y="4537397"/>
            <a:ext cx="616667" cy="607586"/>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
        <p:nvSpPr>
          <p:cNvPr id="90" name="AutoShape 50">
            <a:extLst>
              <a:ext uri="{FF2B5EF4-FFF2-40B4-BE49-F238E27FC236}">
                <a16:creationId xmlns:a16="http://schemas.microsoft.com/office/drawing/2014/main" id="{A6C5E20E-3619-B248-96BC-39BFA5819E5C}"/>
              </a:ext>
            </a:extLst>
          </p:cNvPr>
          <p:cNvSpPr>
            <a:spLocks noChangeArrowheads="1"/>
          </p:cNvSpPr>
          <p:nvPr/>
        </p:nvSpPr>
        <p:spPr bwMode="auto">
          <a:xfrm>
            <a:off x="4841315" y="4525800"/>
            <a:ext cx="616667" cy="607586"/>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Tree>
    <p:extLst>
      <p:ext uri="{BB962C8B-B14F-4D97-AF65-F5344CB8AC3E}">
        <p14:creationId xmlns:p14="http://schemas.microsoft.com/office/powerpoint/2010/main" val="37774545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ounded Rectangle 57"/>
          <p:cNvSpPr/>
          <p:nvPr/>
        </p:nvSpPr>
        <p:spPr>
          <a:xfrm>
            <a:off x="4049591" y="3662467"/>
            <a:ext cx="8009304" cy="2133685"/>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sp>
        <p:nvSpPr>
          <p:cNvPr id="3" name="Content Placeholder 2"/>
          <p:cNvSpPr>
            <a:spLocks noGrp="1"/>
          </p:cNvSpPr>
          <p:nvPr>
            <p:ph sz="quarter" idx="10"/>
          </p:nvPr>
        </p:nvSpPr>
        <p:spPr/>
        <p:txBody>
          <a:bodyPr/>
          <a:lstStyle/>
          <a:p>
            <a:r>
              <a:rPr lang="en-US" dirty="0"/>
              <a:t>You have several files of documents</a:t>
            </a:r>
          </a:p>
          <a:p>
            <a:r>
              <a:rPr lang="en-US" dirty="0"/>
              <a:t>Want a summary of what they contain:</a:t>
            </a:r>
          </a:p>
          <a:p>
            <a:pPr lvl="1"/>
            <a:r>
              <a:rPr lang="en-US" dirty="0"/>
              <a:t>What are the the top 5 words contained in each document?</a:t>
            </a:r>
          </a:p>
          <a:p>
            <a:pPr lvl="1"/>
            <a:r>
              <a:rPr lang="en-US" dirty="0"/>
              <a:t>What are the top 5 words in all documents?</a:t>
            </a:r>
          </a:p>
          <a:p>
            <a:pPr lvl="1"/>
            <a:r>
              <a:rPr lang="en-US" dirty="0"/>
              <a:t>What are the normalized word counts for each document?</a:t>
            </a:r>
          </a:p>
          <a:p>
            <a:endParaRPr lang="en-US" dirty="0"/>
          </a:p>
          <a:p>
            <a:endParaRPr lang="en-US" dirty="0"/>
          </a:p>
        </p:txBody>
      </p:sp>
      <p:sp>
        <p:nvSpPr>
          <p:cNvPr id="2" name="Title 1"/>
          <p:cNvSpPr>
            <a:spLocks noGrp="1"/>
          </p:cNvSpPr>
          <p:nvPr>
            <p:ph type="title"/>
          </p:nvPr>
        </p:nvSpPr>
        <p:spPr/>
        <p:txBody>
          <a:bodyPr>
            <a:normAutofit fontScale="90000"/>
          </a:bodyPr>
          <a:lstStyle/>
          <a:p>
            <a:r>
              <a:rPr lang="en-US" dirty="0"/>
              <a:t>Problem 3:  Normalized Word Count</a:t>
            </a:r>
          </a:p>
        </p:txBody>
      </p:sp>
      <p:grpSp>
        <p:nvGrpSpPr>
          <p:cNvPr id="31" name="Group 30">
            <a:extLst>
              <a:ext uri="{FF2B5EF4-FFF2-40B4-BE49-F238E27FC236}">
                <a16:creationId xmlns:a16="http://schemas.microsoft.com/office/drawing/2014/main" id="{789A0FA9-E0F0-F741-8791-4FD575AFA08D}"/>
              </a:ext>
            </a:extLst>
          </p:cNvPr>
          <p:cNvGrpSpPr/>
          <p:nvPr/>
        </p:nvGrpSpPr>
        <p:grpSpPr>
          <a:xfrm>
            <a:off x="5417085" y="4178648"/>
            <a:ext cx="6527537" cy="1368429"/>
            <a:chOff x="3296935" y="3600398"/>
            <a:chExt cx="6529237" cy="1368785"/>
          </a:xfrm>
        </p:grpSpPr>
        <p:sp>
          <p:nvSpPr>
            <p:cNvPr id="32" name="Rounded Rectangle 31">
              <a:extLst>
                <a:ext uri="{FF2B5EF4-FFF2-40B4-BE49-F238E27FC236}">
                  <a16:creationId xmlns:a16="http://schemas.microsoft.com/office/drawing/2014/main" id="{A997DA27-65CF-5F4A-AD2A-4BD0756C4439}"/>
                </a:ext>
              </a:extLst>
            </p:cNvPr>
            <p:cNvSpPr/>
            <p:nvPr/>
          </p:nvSpPr>
          <p:spPr bwMode="auto">
            <a:xfrm>
              <a:off x="3785626" y="3600398"/>
              <a:ext cx="6040546" cy="1340967"/>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a:t>
              </a:r>
            </a:p>
            <a:p>
              <a:pPr eaLnBrk="0" fontAlgn="base" hangingPunct="0">
                <a:spcBef>
                  <a:spcPct val="0"/>
                </a:spcBef>
                <a:spcAft>
                  <a:spcPct val="0"/>
                </a:spcAft>
              </a:pPr>
              <a:endParaRPr lang="en-US" sz="1400" b="1" dirty="0">
                <a:latin typeface="Arial" pitchFamily="-110" charset="0"/>
              </a:endParaRPr>
            </a:p>
          </p:txBody>
        </p:sp>
        <p:grpSp>
          <p:nvGrpSpPr>
            <p:cNvPr id="33" name="Group 32">
              <a:extLst>
                <a:ext uri="{FF2B5EF4-FFF2-40B4-BE49-F238E27FC236}">
                  <a16:creationId xmlns:a16="http://schemas.microsoft.com/office/drawing/2014/main" id="{F85DE2B4-5E0C-384F-8AC7-649F9D30A9D7}"/>
                </a:ext>
              </a:extLst>
            </p:cNvPr>
            <p:cNvGrpSpPr/>
            <p:nvPr/>
          </p:nvGrpSpPr>
          <p:grpSpPr>
            <a:xfrm>
              <a:off x="4343265" y="4017391"/>
              <a:ext cx="383478" cy="511070"/>
              <a:chOff x="6184141" y="4183538"/>
              <a:chExt cx="383478" cy="511070"/>
            </a:xfrm>
          </p:grpSpPr>
          <p:sp>
            <p:nvSpPr>
              <p:cNvPr id="55" name="Folded Corner 54">
                <a:extLst>
                  <a:ext uri="{FF2B5EF4-FFF2-40B4-BE49-F238E27FC236}">
                    <a16:creationId xmlns:a16="http://schemas.microsoft.com/office/drawing/2014/main" id="{4F965B80-8857-AE40-AA17-367CD141DCDF}"/>
                  </a:ext>
                </a:extLst>
              </p:cNvPr>
              <p:cNvSpPr/>
              <p:nvPr/>
            </p:nvSpPr>
            <p:spPr bwMode="auto">
              <a:xfrm>
                <a:off x="6184141" y="418353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6" name="Folded Corner 55">
                <a:extLst>
                  <a:ext uri="{FF2B5EF4-FFF2-40B4-BE49-F238E27FC236}">
                    <a16:creationId xmlns:a16="http://schemas.microsoft.com/office/drawing/2014/main" id="{DAFD78B4-CFBC-1B4F-9E7E-E1051762CDE2}"/>
                  </a:ext>
                </a:extLst>
              </p:cNvPr>
              <p:cNvSpPr/>
              <p:nvPr/>
            </p:nvSpPr>
            <p:spPr bwMode="auto">
              <a:xfrm>
                <a:off x="6246504" y="425233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7" name="Folded Corner 56">
                <a:extLst>
                  <a:ext uri="{FF2B5EF4-FFF2-40B4-BE49-F238E27FC236}">
                    <a16:creationId xmlns:a16="http://schemas.microsoft.com/office/drawing/2014/main" id="{1C00E9DA-E792-C949-A431-1AB34E65EA8C}"/>
                  </a:ext>
                </a:extLst>
              </p:cNvPr>
              <p:cNvSpPr/>
              <p:nvPr/>
            </p:nvSpPr>
            <p:spPr bwMode="auto">
              <a:xfrm>
                <a:off x="6321217" y="434749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34" name="Right Arrow 33">
              <a:extLst>
                <a:ext uri="{FF2B5EF4-FFF2-40B4-BE49-F238E27FC236}">
                  <a16:creationId xmlns:a16="http://schemas.microsoft.com/office/drawing/2014/main" id="{05F8DB79-D529-A044-A793-8EB098C6EB81}"/>
                </a:ext>
              </a:extLst>
            </p:cNvPr>
            <p:cNvSpPr/>
            <p:nvPr/>
          </p:nvSpPr>
          <p:spPr bwMode="auto">
            <a:xfrm>
              <a:off x="4928432" y="4101750"/>
              <a:ext cx="762000" cy="415916"/>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grpSp>
          <p:nvGrpSpPr>
            <p:cNvPr id="35" name="Group 34">
              <a:extLst>
                <a:ext uri="{FF2B5EF4-FFF2-40B4-BE49-F238E27FC236}">
                  <a16:creationId xmlns:a16="http://schemas.microsoft.com/office/drawing/2014/main" id="{E0D977A6-71E0-E346-AD40-D2FBE88DED0D}"/>
                </a:ext>
              </a:extLst>
            </p:cNvPr>
            <p:cNvGrpSpPr/>
            <p:nvPr/>
          </p:nvGrpSpPr>
          <p:grpSpPr>
            <a:xfrm>
              <a:off x="5892121" y="4086190"/>
              <a:ext cx="338124" cy="439904"/>
              <a:chOff x="6181607" y="4205430"/>
              <a:chExt cx="338124" cy="439904"/>
            </a:xfrm>
          </p:grpSpPr>
          <p:sp>
            <p:nvSpPr>
              <p:cNvPr id="52" name="Folded Corner 51">
                <a:extLst>
                  <a:ext uri="{FF2B5EF4-FFF2-40B4-BE49-F238E27FC236}">
                    <a16:creationId xmlns:a16="http://schemas.microsoft.com/office/drawing/2014/main" id="{293C5D2F-6A19-5647-B7E5-A5AACF10979A}"/>
                  </a:ext>
                </a:extLst>
              </p:cNvPr>
              <p:cNvSpPr/>
              <p:nvPr/>
            </p:nvSpPr>
            <p:spPr bwMode="auto">
              <a:xfrm>
                <a:off x="6181607" y="4205430"/>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3" name="Folded Corner 52">
                <a:extLst>
                  <a:ext uri="{FF2B5EF4-FFF2-40B4-BE49-F238E27FC236}">
                    <a16:creationId xmlns:a16="http://schemas.microsoft.com/office/drawing/2014/main" id="{12FDE72B-7935-FB48-972A-856D423C1568}"/>
                  </a:ext>
                </a:extLst>
              </p:cNvPr>
              <p:cNvSpPr/>
              <p:nvPr/>
            </p:nvSpPr>
            <p:spPr bwMode="auto">
              <a:xfrm>
                <a:off x="6228735" y="425182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4" name="Folded Corner 53">
                <a:extLst>
                  <a:ext uri="{FF2B5EF4-FFF2-40B4-BE49-F238E27FC236}">
                    <a16:creationId xmlns:a16="http://schemas.microsoft.com/office/drawing/2014/main" id="{9FEF1A42-6AC9-CC40-A8F7-49FA978C1AA6}"/>
                  </a:ext>
                </a:extLst>
              </p:cNvPr>
              <p:cNvSpPr/>
              <p:nvPr/>
            </p:nvSpPr>
            <p:spPr bwMode="auto">
              <a:xfrm>
                <a:off x="6273329" y="429821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36" name="TextBox 35">
              <a:extLst>
                <a:ext uri="{FF2B5EF4-FFF2-40B4-BE49-F238E27FC236}">
                  <a16:creationId xmlns:a16="http://schemas.microsoft.com/office/drawing/2014/main" id="{442BFA18-0875-174E-96BA-3100CF136DFF}"/>
                </a:ext>
              </a:extLst>
            </p:cNvPr>
            <p:cNvSpPr txBox="1"/>
            <p:nvPr/>
          </p:nvSpPr>
          <p:spPr>
            <a:xfrm>
              <a:off x="3993942" y="4597501"/>
              <a:ext cx="1219200" cy="276999"/>
            </a:xfrm>
            <a:prstGeom prst="rect">
              <a:avLst/>
            </a:prstGeom>
            <a:noFill/>
          </p:spPr>
          <p:txBody>
            <a:bodyPr wrap="square" rtlCol="0">
              <a:spAutoFit/>
            </a:bodyPr>
            <a:lstStyle/>
            <a:p>
              <a:pPr algn="ctr"/>
              <a:r>
                <a:rPr lang="en-US" sz="1200" b="1" dirty="0"/>
                <a:t>books</a:t>
              </a:r>
            </a:p>
          </p:txBody>
        </p:sp>
        <p:sp>
          <p:nvSpPr>
            <p:cNvPr id="37" name="TextBox 36">
              <a:extLst>
                <a:ext uri="{FF2B5EF4-FFF2-40B4-BE49-F238E27FC236}">
                  <a16:creationId xmlns:a16="http://schemas.microsoft.com/office/drawing/2014/main" id="{5FE39107-174C-024A-B257-B44C5142BCAB}"/>
                </a:ext>
              </a:extLst>
            </p:cNvPr>
            <p:cNvSpPr txBox="1"/>
            <p:nvPr/>
          </p:nvSpPr>
          <p:spPr>
            <a:xfrm>
              <a:off x="5452850" y="4597500"/>
              <a:ext cx="1219200" cy="276999"/>
            </a:xfrm>
            <a:prstGeom prst="rect">
              <a:avLst/>
            </a:prstGeom>
            <a:noFill/>
          </p:spPr>
          <p:txBody>
            <a:bodyPr wrap="square" rtlCol="0">
              <a:spAutoFit/>
            </a:bodyPr>
            <a:lstStyle/>
            <a:p>
              <a:pPr algn="ctr"/>
              <a:r>
                <a:rPr lang="en-US" sz="1200" b="1" dirty="0"/>
                <a:t>counts</a:t>
              </a:r>
            </a:p>
          </p:txBody>
        </p:sp>
        <p:sp>
          <p:nvSpPr>
            <p:cNvPr id="39" name="TextBox 38">
              <a:extLst>
                <a:ext uri="{FF2B5EF4-FFF2-40B4-BE49-F238E27FC236}">
                  <a16:creationId xmlns:a16="http://schemas.microsoft.com/office/drawing/2014/main" id="{30459A0D-66C1-FD4C-B24D-652EE671B006}"/>
                </a:ext>
              </a:extLst>
            </p:cNvPr>
            <p:cNvSpPr txBox="1"/>
            <p:nvPr/>
          </p:nvSpPr>
          <p:spPr>
            <a:xfrm>
              <a:off x="3451591" y="3945984"/>
              <a:ext cx="1219200" cy="276999"/>
            </a:xfrm>
            <a:prstGeom prst="rect">
              <a:avLst/>
            </a:prstGeom>
            <a:noFill/>
          </p:spPr>
          <p:txBody>
            <a:bodyPr wrap="square" rtlCol="0">
              <a:spAutoFit/>
            </a:bodyPr>
            <a:lstStyle/>
            <a:p>
              <a:pPr algn="ctr"/>
              <a:r>
                <a:rPr lang="en-US" sz="1200" b="1" dirty="0"/>
                <a:t>read</a:t>
              </a:r>
            </a:p>
          </p:txBody>
        </p:sp>
        <p:cxnSp>
          <p:nvCxnSpPr>
            <p:cNvPr id="40" name="Elbow Connector 39">
              <a:extLst>
                <a:ext uri="{FF2B5EF4-FFF2-40B4-BE49-F238E27FC236}">
                  <a16:creationId xmlns:a16="http://schemas.microsoft.com/office/drawing/2014/main" id="{C43A5AB1-9428-0B4B-A8F7-6B112F0B85A3}"/>
                </a:ext>
              </a:extLst>
            </p:cNvPr>
            <p:cNvCxnSpPr>
              <a:cxnSpLocks/>
              <a:endCxn id="56" idx="1"/>
            </p:cNvCxnSpPr>
            <p:nvPr/>
          </p:nvCxnSpPr>
          <p:spPr>
            <a:xfrm>
              <a:off x="3296935" y="4178978"/>
              <a:ext cx="1108693" cy="80770"/>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DFD7DAFD-ECD3-4E41-9CF3-99D8242D6222}"/>
                </a:ext>
              </a:extLst>
            </p:cNvPr>
            <p:cNvCxnSpPr>
              <a:cxnSpLocks/>
              <a:endCxn id="55" idx="1"/>
            </p:cNvCxnSpPr>
            <p:nvPr/>
          </p:nvCxnSpPr>
          <p:spPr>
            <a:xfrm>
              <a:off x="3296935" y="4178978"/>
              <a:ext cx="1046330" cy="11971"/>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Elbow Connector 41">
              <a:extLst>
                <a:ext uri="{FF2B5EF4-FFF2-40B4-BE49-F238E27FC236}">
                  <a16:creationId xmlns:a16="http://schemas.microsoft.com/office/drawing/2014/main" id="{4059FA04-A8E7-FE4C-8243-8C6A63C7E56A}"/>
                </a:ext>
              </a:extLst>
            </p:cNvPr>
            <p:cNvCxnSpPr>
              <a:cxnSpLocks/>
              <a:endCxn id="57" idx="1"/>
            </p:cNvCxnSpPr>
            <p:nvPr/>
          </p:nvCxnSpPr>
          <p:spPr>
            <a:xfrm>
              <a:off x="3296935" y="4178978"/>
              <a:ext cx="1183406" cy="175925"/>
            </a:xfrm>
            <a:prstGeom prst="bentConnector3">
              <a:avLst>
                <a:gd name="adj1" fmla="val 50000"/>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3" name="Right Arrow 42">
              <a:extLst>
                <a:ext uri="{FF2B5EF4-FFF2-40B4-BE49-F238E27FC236}">
                  <a16:creationId xmlns:a16="http://schemas.microsoft.com/office/drawing/2014/main" id="{2DB7BD4E-42F2-D649-BECB-1669FDFC46F0}"/>
                </a:ext>
              </a:extLst>
            </p:cNvPr>
            <p:cNvSpPr/>
            <p:nvPr/>
          </p:nvSpPr>
          <p:spPr bwMode="auto">
            <a:xfrm>
              <a:off x="6449780" y="4101749"/>
              <a:ext cx="797820" cy="415917"/>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merge</a:t>
              </a:r>
            </a:p>
          </p:txBody>
        </p:sp>
        <p:sp>
          <p:nvSpPr>
            <p:cNvPr id="44" name="Folded Corner 43">
              <a:extLst>
                <a:ext uri="{FF2B5EF4-FFF2-40B4-BE49-F238E27FC236}">
                  <a16:creationId xmlns:a16="http://schemas.microsoft.com/office/drawing/2014/main" id="{9822BD94-8DF9-9F45-9D21-5B6E687A8A8B}"/>
                </a:ext>
              </a:extLst>
            </p:cNvPr>
            <p:cNvSpPr/>
            <p:nvPr/>
          </p:nvSpPr>
          <p:spPr bwMode="auto">
            <a:xfrm>
              <a:off x="7463169" y="413258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45" name="TextBox 44">
              <a:extLst>
                <a:ext uri="{FF2B5EF4-FFF2-40B4-BE49-F238E27FC236}">
                  <a16:creationId xmlns:a16="http://schemas.microsoft.com/office/drawing/2014/main" id="{4748D0FC-2986-EC42-8E90-1B41197CB8C3}"/>
                </a:ext>
              </a:extLst>
            </p:cNvPr>
            <p:cNvSpPr txBox="1"/>
            <p:nvPr/>
          </p:nvSpPr>
          <p:spPr>
            <a:xfrm>
              <a:off x="7237364" y="4507518"/>
              <a:ext cx="695379" cy="461665"/>
            </a:xfrm>
            <a:prstGeom prst="rect">
              <a:avLst/>
            </a:prstGeom>
            <a:noFill/>
          </p:spPr>
          <p:txBody>
            <a:bodyPr wrap="square" rtlCol="0">
              <a:spAutoFit/>
            </a:bodyPr>
            <a:lstStyle/>
            <a:p>
              <a:pPr algn="ctr"/>
              <a:r>
                <a:rPr lang="en-US" sz="1200" b="1" dirty="0"/>
                <a:t>overall</a:t>
              </a:r>
            </a:p>
            <a:p>
              <a:pPr algn="ctr"/>
              <a:r>
                <a:rPr lang="en-US" sz="1200" b="1" dirty="0"/>
                <a:t>counts</a:t>
              </a:r>
            </a:p>
          </p:txBody>
        </p:sp>
        <p:sp>
          <p:nvSpPr>
            <p:cNvPr id="46" name="Right Arrow 45">
              <a:extLst>
                <a:ext uri="{FF2B5EF4-FFF2-40B4-BE49-F238E27FC236}">
                  <a16:creationId xmlns:a16="http://schemas.microsoft.com/office/drawing/2014/main" id="{221CC8AC-89F2-3542-B876-03467872FDA5}"/>
                </a:ext>
              </a:extLst>
            </p:cNvPr>
            <p:cNvSpPr/>
            <p:nvPr/>
          </p:nvSpPr>
          <p:spPr bwMode="auto">
            <a:xfrm>
              <a:off x="7961288" y="4095849"/>
              <a:ext cx="797820" cy="415917"/>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norm</a:t>
              </a:r>
            </a:p>
          </p:txBody>
        </p:sp>
        <p:grpSp>
          <p:nvGrpSpPr>
            <p:cNvPr id="47" name="Group 46">
              <a:extLst>
                <a:ext uri="{FF2B5EF4-FFF2-40B4-BE49-F238E27FC236}">
                  <a16:creationId xmlns:a16="http://schemas.microsoft.com/office/drawing/2014/main" id="{5AE19C03-90AE-B540-8AA6-76B40773E432}"/>
                </a:ext>
              </a:extLst>
            </p:cNvPr>
            <p:cNvGrpSpPr/>
            <p:nvPr/>
          </p:nvGrpSpPr>
          <p:grpSpPr>
            <a:xfrm>
              <a:off x="8974221" y="4083241"/>
              <a:ext cx="338124" cy="439904"/>
              <a:chOff x="6181607" y="4205430"/>
              <a:chExt cx="338124" cy="439904"/>
            </a:xfrm>
          </p:grpSpPr>
          <p:sp>
            <p:nvSpPr>
              <p:cNvPr id="49" name="Folded Corner 48">
                <a:extLst>
                  <a:ext uri="{FF2B5EF4-FFF2-40B4-BE49-F238E27FC236}">
                    <a16:creationId xmlns:a16="http://schemas.microsoft.com/office/drawing/2014/main" id="{16854AE1-13E6-E14C-9BD6-24D896BEE166}"/>
                  </a:ext>
                </a:extLst>
              </p:cNvPr>
              <p:cNvSpPr/>
              <p:nvPr/>
            </p:nvSpPr>
            <p:spPr bwMode="auto">
              <a:xfrm>
                <a:off x="6181607" y="4205430"/>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0" name="Folded Corner 49">
                <a:extLst>
                  <a:ext uri="{FF2B5EF4-FFF2-40B4-BE49-F238E27FC236}">
                    <a16:creationId xmlns:a16="http://schemas.microsoft.com/office/drawing/2014/main" id="{F8AF57F3-D98C-E342-BF8D-E007655A1435}"/>
                  </a:ext>
                </a:extLst>
              </p:cNvPr>
              <p:cNvSpPr/>
              <p:nvPr/>
            </p:nvSpPr>
            <p:spPr bwMode="auto">
              <a:xfrm>
                <a:off x="6228735" y="425182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51" name="Folded Corner 50">
                <a:extLst>
                  <a:ext uri="{FF2B5EF4-FFF2-40B4-BE49-F238E27FC236}">
                    <a16:creationId xmlns:a16="http://schemas.microsoft.com/office/drawing/2014/main" id="{E0F99138-0054-7C45-B581-C0FA6061415B}"/>
                  </a:ext>
                </a:extLst>
              </p:cNvPr>
              <p:cNvSpPr/>
              <p:nvPr/>
            </p:nvSpPr>
            <p:spPr bwMode="auto">
              <a:xfrm>
                <a:off x="6273329" y="429821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16" tIns="45708" rIns="91416" bIns="45708"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900" b="1" dirty="0">
                  <a:latin typeface="Arial" pitchFamily="-110" charset="0"/>
                </a:endParaRPr>
              </a:p>
            </p:txBody>
          </p:sp>
        </p:grpSp>
        <p:sp>
          <p:nvSpPr>
            <p:cNvPr id="48" name="TextBox 47">
              <a:extLst>
                <a:ext uri="{FF2B5EF4-FFF2-40B4-BE49-F238E27FC236}">
                  <a16:creationId xmlns:a16="http://schemas.microsoft.com/office/drawing/2014/main" id="{54C9C6E8-EF8E-6E48-8E1B-684680ADD2E6}"/>
                </a:ext>
              </a:extLst>
            </p:cNvPr>
            <p:cNvSpPr txBox="1"/>
            <p:nvPr/>
          </p:nvSpPr>
          <p:spPr>
            <a:xfrm>
              <a:off x="8550516" y="4502251"/>
              <a:ext cx="1219200" cy="461665"/>
            </a:xfrm>
            <a:prstGeom prst="rect">
              <a:avLst/>
            </a:prstGeom>
            <a:noFill/>
          </p:spPr>
          <p:txBody>
            <a:bodyPr wrap="square" rtlCol="0">
              <a:spAutoFit/>
            </a:bodyPr>
            <a:lstStyle/>
            <a:p>
              <a:pPr algn="ctr"/>
              <a:r>
                <a:rPr lang="en-US" sz="1200" b="1" dirty="0"/>
                <a:t>normalized</a:t>
              </a:r>
            </a:p>
            <a:p>
              <a:pPr algn="ctr"/>
              <a:r>
                <a:rPr lang="en-US" sz="1200" b="1" dirty="0"/>
                <a:t>counts</a:t>
              </a:r>
            </a:p>
          </p:txBody>
        </p:sp>
      </p:grpSp>
      <p:sp>
        <p:nvSpPr>
          <p:cNvPr id="60" name="Rectangle 59"/>
          <p:cNvSpPr/>
          <p:nvPr/>
        </p:nvSpPr>
        <p:spPr>
          <a:xfrm>
            <a:off x="95764" y="3822866"/>
            <a:ext cx="3891559" cy="1826264"/>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endParaRPr lang="en-US" b="1" dirty="0"/>
          </a:p>
        </p:txBody>
      </p:sp>
      <p:sp>
        <p:nvSpPr>
          <p:cNvPr id="61" name="TextBox 60"/>
          <p:cNvSpPr txBox="1"/>
          <p:nvPr/>
        </p:nvSpPr>
        <p:spPr>
          <a:xfrm>
            <a:off x="834571" y="3831786"/>
            <a:ext cx="2290179" cy="461545"/>
          </a:xfrm>
          <a:prstGeom prst="rect">
            <a:avLst/>
          </a:prstGeom>
          <a:noFill/>
        </p:spPr>
        <p:txBody>
          <a:bodyPr wrap="square" rtlCol="0">
            <a:spAutoFit/>
          </a:bodyPr>
          <a:lstStyle/>
          <a:p>
            <a:pPr algn="ctr"/>
            <a:r>
              <a:rPr lang="en-US" sz="2399" b="1" dirty="0"/>
              <a:t>Consider:</a:t>
            </a:r>
          </a:p>
        </p:txBody>
      </p:sp>
      <p:sp>
        <p:nvSpPr>
          <p:cNvPr id="62" name="TextBox 61"/>
          <p:cNvSpPr txBox="1"/>
          <p:nvPr/>
        </p:nvSpPr>
        <p:spPr>
          <a:xfrm>
            <a:off x="420877" y="4249501"/>
            <a:ext cx="3436557" cy="1323094"/>
          </a:xfrm>
          <a:prstGeom prst="rect">
            <a:avLst/>
          </a:prstGeom>
          <a:noFill/>
        </p:spPr>
        <p:txBody>
          <a:bodyPr wrap="square" rtlCol="0">
            <a:spAutoFit/>
          </a:bodyPr>
          <a:lstStyle/>
          <a:p>
            <a:pPr marL="285664" indent="-285664">
              <a:buFont typeface="Arial"/>
              <a:buChar char="•"/>
            </a:pPr>
            <a:r>
              <a:rPr lang="en-US" sz="1999" b="1" dirty="0"/>
              <a:t>Where is the independence?</a:t>
            </a:r>
          </a:p>
          <a:p>
            <a:pPr marL="285664" indent="-285664">
              <a:buFont typeface="Arial"/>
              <a:buChar char="•"/>
            </a:pPr>
            <a:r>
              <a:rPr lang="en-US" sz="1999" b="1" dirty="0"/>
              <a:t>What data access patterns do you expect?</a:t>
            </a:r>
          </a:p>
        </p:txBody>
      </p:sp>
      <p:sp>
        <p:nvSpPr>
          <p:cNvPr id="59" name="AutoShape 50">
            <a:extLst>
              <a:ext uri="{FF2B5EF4-FFF2-40B4-BE49-F238E27FC236}">
                <a16:creationId xmlns:a16="http://schemas.microsoft.com/office/drawing/2014/main" id="{6D9A431B-66DB-9E46-88B8-5D847752F688}"/>
              </a:ext>
            </a:extLst>
          </p:cNvPr>
          <p:cNvSpPr>
            <a:spLocks noChangeArrowheads="1"/>
          </p:cNvSpPr>
          <p:nvPr/>
        </p:nvSpPr>
        <p:spPr bwMode="auto">
          <a:xfrm>
            <a:off x="4397616" y="4443469"/>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Tree>
    <p:extLst>
      <p:ext uri="{BB962C8B-B14F-4D97-AF65-F5344CB8AC3E}">
        <p14:creationId xmlns:p14="http://schemas.microsoft.com/office/powerpoint/2010/main" val="25886649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ounded Rectangle 57"/>
          <p:cNvSpPr/>
          <p:nvPr/>
        </p:nvSpPr>
        <p:spPr>
          <a:xfrm>
            <a:off x="1557257" y="3429001"/>
            <a:ext cx="9120249" cy="2770435"/>
          </a:xfrm>
          <a:prstGeom prst="round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b="1" dirty="0"/>
          </a:p>
        </p:txBody>
      </p:sp>
      <p:sp>
        <p:nvSpPr>
          <p:cNvPr id="3" name="Content Placeholder 2"/>
          <p:cNvSpPr>
            <a:spLocks noGrp="1"/>
          </p:cNvSpPr>
          <p:nvPr>
            <p:ph sz="quarter" idx="10"/>
          </p:nvPr>
        </p:nvSpPr>
        <p:spPr/>
        <p:txBody>
          <a:bodyPr/>
          <a:lstStyle/>
          <a:p>
            <a:r>
              <a:rPr lang="en-US" dirty="0"/>
              <a:t>You have several files of documents</a:t>
            </a:r>
          </a:p>
          <a:p>
            <a:r>
              <a:rPr lang="en-US" dirty="0"/>
              <a:t>Want a summary of what they contain:</a:t>
            </a:r>
          </a:p>
          <a:p>
            <a:pPr lvl="1"/>
            <a:r>
              <a:rPr lang="en-US" dirty="0"/>
              <a:t>What are the the top 5 words contained in each document?</a:t>
            </a:r>
          </a:p>
          <a:p>
            <a:pPr lvl="1"/>
            <a:r>
              <a:rPr lang="en-US" dirty="0"/>
              <a:t>What are the top 5 words in all documents?</a:t>
            </a:r>
          </a:p>
          <a:p>
            <a:pPr lvl="1"/>
            <a:r>
              <a:rPr lang="en-US" dirty="0"/>
              <a:t>What are the normalized word counts for each document?</a:t>
            </a:r>
          </a:p>
          <a:p>
            <a:endParaRPr lang="en-US" dirty="0"/>
          </a:p>
          <a:p>
            <a:endParaRPr lang="en-US" dirty="0"/>
          </a:p>
        </p:txBody>
      </p:sp>
      <p:sp>
        <p:nvSpPr>
          <p:cNvPr id="2" name="Title 1"/>
          <p:cNvSpPr>
            <a:spLocks noGrp="1"/>
          </p:cNvSpPr>
          <p:nvPr>
            <p:ph type="title"/>
          </p:nvPr>
        </p:nvSpPr>
        <p:spPr/>
        <p:txBody>
          <a:bodyPr>
            <a:normAutofit fontScale="90000"/>
          </a:bodyPr>
          <a:lstStyle/>
          <a:p>
            <a:r>
              <a:rPr lang="en-US" dirty="0"/>
              <a:t>Problem 3:  Normalized Word Count</a:t>
            </a:r>
          </a:p>
        </p:txBody>
      </p:sp>
      <p:grpSp>
        <p:nvGrpSpPr>
          <p:cNvPr id="4" name="Group 3">
            <a:extLst>
              <a:ext uri="{FF2B5EF4-FFF2-40B4-BE49-F238E27FC236}">
                <a16:creationId xmlns:a16="http://schemas.microsoft.com/office/drawing/2014/main" id="{40684D2B-3BDF-E640-A5FE-C343F3091DA3}"/>
              </a:ext>
            </a:extLst>
          </p:cNvPr>
          <p:cNvGrpSpPr/>
          <p:nvPr/>
        </p:nvGrpSpPr>
        <p:grpSpPr>
          <a:xfrm>
            <a:off x="2515502" y="3461345"/>
            <a:ext cx="6976789" cy="2642544"/>
            <a:chOff x="3849926" y="3372277"/>
            <a:chExt cx="6976789" cy="2642544"/>
          </a:xfrm>
        </p:grpSpPr>
        <p:sp>
          <p:nvSpPr>
            <p:cNvPr id="59" name="Rounded Rectangle 58">
              <a:extLst>
                <a:ext uri="{FF2B5EF4-FFF2-40B4-BE49-F238E27FC236}">
                  <a16:creationId xmlns:a16="http://schemas.microsoft.com/office/drawing/2014/main" id="{F2F3ABE4-DF46-E94E-BD7A-2228CEE44D87}"/>
                </a:ext>
              </a:extLst>
            </p:cNvPr>
            <p:cNvSpPr/>
            <p:nvPr/>
          </p:nvSpPr>
          <p:spPr bwMode="auto">
            <a:xfrm>
              <a:off x="4180959" y="5314502"/>
              <a:ext cx="6110790"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a:latin typeface="Arial" pitchFamily="-110" charset="0"/>
                </a:rPr>
                <a:t>Process 3</a:t>
              </a:r>
              <a:endParaRPr lang="en-US" sz="1400" b="1" dirty="0">
                <a:latin typeface="Arial" pitchFamily="-110" charset="0"/>
              </a:endParaRPr>
            </a:p>
          </p:txBody>
        </p:sp>
        <p:sp>
          <p:nvSpPr>
            <p:cNvPr id="63" name="Rounded Rectangle 62">
              <a:extLst>
                <a:ext uri="{FF2B5EF4-FFF2-40B4-BE49-F238E27FC236}">
                  <a16:creationId xmlns:a16="http://schemas.microsoft.com/office/drawing/2014/main" id="{AF1FEB31-2FFD-8645-A4B0-C9908FB39E3C}"/>
                </a:ext>
              </a:extLst>
            </p:cNvPr>
            <p:cNvSpPr/>
            <p:nvPr/>
          </p:nvSpPr>
          <p:spPr bwMode="auto">
            <a:xfrm>
              <a:off x="4180958" y="3662466"/>
              <a:ext cx="6110792"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 1</a:t>
              </a:r>
            </a:p>
          </p:txBody>
        </p:sp>
        <p:grpSp>
          <p:nvGrpSpPr>
            <p:cNvPr id="64" name="Group 63">
              <a:extLst>
                <a:ext uri="{FF2B5EF4-FFF2-40B4-BE49-F238E27FC236}">
                  <a16:creationId xmlns:a16="http://schemas.microsoft.com/office/drawing/2014/main" id="{F4EAF525-6E56-714C-A148-CCBCA65AB59F}"/>
                </a:ext>
              </a:extLst>
            </p:cNvPr>
            <p:cNvGrpSpPr/>
            <p:nvPr/>
          </p:nvGrpSpPr>
          <p:grpSpPr>
            <a:xfrm>
              <a:off x="4714360" y="3967265"/>
              <a:ext cx="1338647" cy="347116"/>
              <a:chOff x="2667000" y="2456046"/>
              <a:chExt cx="1338647" cy="419910"/>
            </a:xfrm>
          </p:grpSpPr>
          <p:sp>
            <p:nvSpPr>
              <p:cNvPr id="65" name="Right Arrow 64">
                <a:extLst>
                  <a:ext uri="{FF2B5EF4-FFF2-40B4-BE49-F238E27FC236}">
                    <a16:creationId xmlns:a16="http://schemas.microsoft.com/office/drawing/2014/main" id="{9773EE42-E77D-0043-94B7-CF8217C5D83D}"/>
                  </a:ext>
                </a:extLst>
              </p:cNvPr>
              <p:cNvSpPr/>
              <p:nvPr/>
            </p:nvSpPr>
            <p:spPr bwMode="auto">
              <a:xfrm>
                <a:off x="2978820" y="2469117"/>
                <a:ext cx="762000" cy="35028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count</a:t>
                </a:r>
              </a:p>
            </p:txBody>
          </p:sp>
          <p:sp>
            <p:nvSpPr>
              <p:cNvPr id="66" name="Folded Corner 65">
                <a:extLst>
                  <a:ext uri="{FF2B5EF4-FFF2-40B4-BE49-F238E27FC236}">
                    <a16:creationId xmlns:a16="http://schemas.microsoft.com/office/drawing/2014/main" id="{4980ED6D-F913-314B-9546-273B82EDC6C5}"/>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d1</a:t>
                </a:r>
              </a:p>
            </p:txBody>
          </p:sp>
          <p:sp>
            <p:nvSpPr>
              <p:cNvPr id="67" name="Folded Corner 66">
                <a:extLst>
                  <a:ext uri="{FF2B5EF4-FFF2-40B4-BE49-F238E27FC236}">
                    <a16:creationId xmlns:a16="http://schemas.microsoft.com/office/drawing/2014/main" id="{D6573CB6-D268-1D4E-953A-7C3F73DB8617}"/>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c1</a:t>
                </a:r>
              </a:p>
            </p:txBody>
          </p:sp>
        </p:grpSp>
        <p:grpSp>
          <p:nvGrpSpPr>
            <p:cNvPr id="68" name="Group 67">
              <a:extLst>
                <a:ext uri="{FF2B5EF4-FFF2-40B4-BE49-F238E27FC236}">
                  <a16:creationId xmlns:a16="http://schemas.microsoft.com/office/drawing/2014/main" id="{97D38A67-BF7E-804B-8D2E-79DF8E16C839}"/>
                </a:ext>
              </a:extLst>
            </p:cNvPr>
            <p:cNvGrpSpPr/>
            <p:nvPr/>
          </p:nvGrpSpPr>
          <p:grpSpPr>
            <a:xfrm>
              <a:off x="4714360" y="5618924"/>
              <a:ext cx="1338647" cy="347116"/>
              <a:chOff x="2667000" y="2456046"/>
              <a:chExt cx="1338647" cy="419910"/>
            </a:xfrm>
          </p:grpSpPr>
          <p:sp>
            <p:nvSpPr>
              <p:cNvPr id="69" name="Right Arrow 68">
                <a:extLst>
                  <a:ext uri="{FF2B5EF4-FFF2-40B4-BE49-F238E27FC236}">
                    <a16:creationId xmlns:a16="http://schemas.microsoft.com/office/drawing/2014/main" id="{32B1DAB9-B688-F846-8CCA-14BE0445025A}"/>
                  </a:ext>
                </a:extLst>
              </p:cNvPr>
              <p:cNvSpPr/>
              <p:nvPr/>
            </p:nvSpPr>
            <p:spPr bwMode="auto">
              <a:xfrm>
                <a:off x="2978820" y="2469117"/>
                <a:ext cx="762000" cy="35028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a:latin typeface="Arial" pitchFamily="-110" charset="0"/>
                  </a:rPr>
                  <a:t>count</a:t>
                </a:r>
                <a:endParaRPr lang="en-US" sz="1200" b="1" dirty="0">
                  <a:latin typeface="Arial" pitchFamily="-110" charset="0"/>
                </a:endParaRPr>
              </a:p>
            </p:txBody>
          </p:sp>
          <p:sp>
            <p:nvSpPr>
              <p:cNvPr id="70" name="Folded Corner 69">
                <a:extLst>
                  <a:ext uri="{FF2B5EF4-FFF2-40B4-BE49-F238E27FC236}">
                    <a16:creationId xmlns:a16="http://schemas.microsoft.com/office/drawing/2014/main" id="{E4056278-62C6-E34E-9891-BCBC1087ACC7}"/>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d3</a:t>
                </a:r>
              </a:p>
            </p:txBody>
          </p:sp>
          <p:sp>
            <p:nvSpPr>
              <p:cNvPr id="71" name="Folded Corner 70">
                <a:extLst>
                  <a:ext uri="{FF2B5EF4-FFF2-40B4-BE49-F238E27FC236}">
                    <a16:creationId xmlns:a16="http://schemas.microsoft.com/office/drawing/2014/main" id="{035132B8-0F10-A14A-87EC-EAC7DDFF7E09}"/>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c3</a:t>
                </a:r>
              </a:p>
            </p:txBody>
          </p:sp>
        </p:grpSp>
        <p:sp>
          <p:nvSpPr>
            <p:cNvPr id="73" name="Rounded Rectangle 72">
              <a:extLst>
                <a:ext uri="{FF2B5EF4-FFF2-40B4-BE49-F238E27FC236}">
                  <a16:creationId xmlns:a16="http://schemas.microsoft.com/office/drawing/2014/main" id="{9EF1BE65-DC9D-1646-BF40-AAF4B25C84C6}"/>
                </a:ext>
              </a:extLst>
            </p:cNvPr>
            <p:cNvSpPr/>
            <p:nvPr/>
          </p:nvSpPr>
          <p:spPr bwMode="auto">
            <a:xfrm>
              <a:off x="4180959" y="4488484"/>
              <a:ext cx="6110791" cy="700319"/>
            </a:xfrm>
            <a:prstGeom prst="roundRect">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eaLnBrk="0" fontAlgn="base" hangingPunct="0">
                <a:spcBef>
                  <a:spcPct val="0"/>
                </a:spcBef>
                <a:spcAft>
                  <a:spcPct val="0"/>
                </a:spcAft>
              </a:pPr>
              <a:r>
                <a:rPr lang="en-US" sz="1400" b="1" dirty="0">
                  <a:latin typeface="Arial" pitchFamily="-110" charset="0"/>
                </a:rPr>
                <a:t>Process 2</a:t>
              </a:r>
            </a:p>
          </p:txBody>
        </p:sp>
        <p:grpSp>
          <p:nvGrpSpPr>
            <p:cNvPr id="74" name="Group 73">
              <a:extLst>
                <a:ext uri="{FF2B5EF4-FFF2-40B4-BE49-F238E27FC236}">
                  <a16:creationId xmlns:a16="http://schemas.microsoft.com/office/drawing/2014/main" id="{A94C7F07-9AB1-5F46-9001-5A840331D532}"/>
                </a:ext>
              </a:extLst>
            </p:cNvPr>
            <p:cNvGrpSpPr/>
            <p:nvPr/>
          </p:nvGrpSpPr>
          <p:grpSpPr>
            <a:xfrm>
              <a:off x="4714360" y="4802598"/>
              <a:ext cx="1338647" cy="347116"/>
              <a:chOff x="2667000" y="2456046"/>
              <a:chExt cx="1338647" cy="419910"/>
            </a:xfrm>
          </p:grpSpPr>
          <p:sp>
            <p:nvSpPr>
              <p:cNvPr id="75" name="Right Arrow 74">
                <a:extLst>
                  <a:ext uri="{FF2B5EF4-FFF2-40B4-BE49-F238E27FC236}">
                    <a16:creationId xmlns:a16="http://schemas.microsoft.com/office/drawing/2014/main" id="{905746F6-4281-4A47-B73E-9013AA463E4B}"/>
                  </a:ext>
                </a:extLst>
              </p:cNvPr>
              <p:cNvSpPr/>
              <p:nvPr/>
            </p:nvSpPr>
            <p:spPr bwMode="auto">
              <a:xfrm>
                <a:off x="2978820" y="2469117"/>
                <a:ext cx="762000" cy="350284"/>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a:latin typeface="Arial" pitchFamily="-110" charset="0"/>
                  </a:rPr>
                  <a:t>count</a:t>
                </a:r>
                <a:endParaRPr lang="en-US" sz="1200" b="1" dirty="0">
                  <a:latin typeface="Arial" pitchFamily="-110" charset="0"/>
                </a:endParaRPr>
              </a:p>
            </p:txBody>
          </p:sp>
          <p:sp>
            <p:nvSpPr>
              <p:cNvPr id="76" name="Folded Corner 75">
                <a:extLst>
                  <a:ext uri="{FF2B5EF4-FFF2-40B4-BE49-F238E27FC236}">
                    <a16:creationId xmlns:a16="http://schemas.microsoft.com/office/drawing/2014/main" id="{8826A81C-718D-254C-AAB6-490673C6EC18}"/>
                  </a:ext>
                </a:extLst>
              </p:cNvPr>
              <p:cNvSpPr/>
              <p:nvPr/>
            </p:nvSpPr>
            <p:spPr bwMode="auto">
              <a:xfrm>
                <a:off x="2667000"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d2</a:t>
                </a:r>
              </a:p>
            </p:txBody>
          </p:sp>
          <p:sp>
            <p:nvSpPr>
              <p:cNvPr id="77" name="Folded Corner 76">
                <a:extLst>
                  <a:ext uri="{FF2B5EF4-FFF2-40B4-BE49-F238E27FC236}">
                    <a16:creationId xmlns:a16="http://schemas.microsoft.com/office/drawing/2014/main" id="{69AA01FC-7748-7546-BB50-B92A6D3B820B}"/>
                  </a:ext>
                </a:extLst>
              </p:cNvPr>
              <p:cNvSpPr/>
              <p:nvPr/>
            </p:nvSpPr>
            <p:spPr bwMode="auto">
              <a:xfrm>
                <a:off x="3759245" y="2456046"/>
                <a:ext cx="246402" cy="419910"/>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c2</a:t>
                </a:r>
              </a:p>
            </p:txBody>
          </p:sp>
        </p:grpSp>
        <p:cxnSp>
          <p:nvCxnSpPr>
            <p:cNvPr id="78" name="Elbow Connector 77">
              <a:extLst>
                <a:ext uri="{FF2B5EF4-FFF2-40B4-BE49-F238E27FC236}">
                  <a16:creationId xmlns:a16="http://schemas.microsoft.com/office/drawing/2014/main" id="{1D556F02-11CD-3C4A-9D97-0FC563294191}"/>
                </a:ext>
              </a:extLst>
            </p:cNvPr>
            <p:cNvCxnSpPr>
              <a:cxnSpLocks/>
            </p:cNvCxnSpPr>
            <p:nvPr/>
          </p:nvCxnSpPr>
          <p:spPr bwMode="auto">
            <a:xfrm flipV="1">
              <a:off x="4028559" y="4140824"/>
              <a:ext cx="685800" cy="898367"/>
            </a:xfrm>
            <a:prstGeom prst="bentConnector3">
              <a:avLst>
                <a:gd name="adj1" fmla="val 30328"/>
              </a:avLst>
            </a:prstGeom>
            <a:solidFill>
              <a:schemeClr val="accent1"/>
            </a:solidFill>
            <a:ln w="28575" cap="flat" cmpd="sng" algn="ctr">
              <a:solidFill>
                <a:schemeClr val="tx1"/>
              </a:solidFill>
              <a:prstDash val="solid"/>
              <a:round/>
              <a:headEnd type="none" w="sm" len="sm"/>
              <a:tailEnd type="triangle"/>
            </a:ln>
            <a:effectLst/>
          </p:spPr>
        </p:cxnSp>
        <p:sp>
          <p:nvSpPr>
            <p:cNvPr id="79" name="TextBox 78">
              <a:extLst>
                <a:ext uri="{FF2B5EF4-FFF2-40B4-BE49-F238E27FC236}">
                  <a16:creationId xmlns:a16="http://schemas.microsoft.com/office/drawing/2014/main" id="{501D5261-57FB-0744-993B-6B39B6CB5948}"/>
                </a:ext>
              </a:extLst>
            </p:cNvPr>
            <p:cNvSpPr txBox="1"/>
            <p:nvPr/>
          </p:nvSpPr>
          <p:spPr>
            <a:xfrm>
              <a:off x="3854536" y="3899709"/>
              <a:ext cx="1219200" cy="276999"/>
            </a:xfrm>
            <a:prstGeom prst="rect">
              <a:avLst/>
            </a:prstGeom>
            <a:noFill/>
          </p:spPr>
          <p:txBody>
            <a:bodyPr wrap="square" rtlCol="0">
              <a:spAutoFit/>
            </a:bodyPr>
            <a:lstStyle/>
            <a:p>
              <a:pPr algn="ctr"/>
              <a:r>
                <a:rPr lang="en-US" sz="1200" b="1" dirty="0"/>
                <a:t>read</a:t>
              </a:r>
            </a:p>
          </p:txBody>
        </p:sp>
        <p:cxnSp>
          <p:nvCxnSpPr>
            <p:cNvPr id="80" name="Elbow Connector 79">
              <a:extLst>
                <a:ext uri="{FF2B5EF4-FFF2-40B4-BE49-F238E27FC236}">
                  <a16:creationId xmlns:a16="http://schemas.microsoft.com/office/drawing/2014/main" id="{8C06CEDB-5C68-264D-BF88-BF10108268DB}"/>
                </a:ext>
              </a:extLst>
            </p:cNvPr>
            <p:cNvCxnSpPr>
              <a:cxnSpLocks/>
            </p:cNvCxnSpPr>
            <p:nvPr/>
          </p:nvCxnSpPr>
          <p:spPr bwMode="auto">
            <a:xfrm flipV="1">
              <a:off x="4028559" y="4976156"/>
              <a:ext cx="685800" cy="63034"/>
            </a:xfrm>
            <a:prstGeom prst="bentConnector3">
              <a:avLst>
                <a:gd name="adj1" fmla="val 30328"/>
              </a:avLst>
            </a:prstGeom>
            <a:solidFill>
              <a:schemeClr val="accent1"/>
            </a:solidFill>
            <a:ln w="28575" cap="flat" cmpd="sng" algn="ctr">
              <a:solidFill>
                <a:schemeClr val="tx1"/>
              </a:solidFill>
              <a:prstDash val="solid"/>
              <a:round/>
              <a:headEnd type="none" w="sm" len="sm"/>
              <a:tailEnd type="triangle"/>
            </a:ln>
            <a:effectLst/>
          </p:spPr>
        </p:cxnSp>
        <p:sp>
          <p:nvSpPr>
            <p:cNvPr id="81" name="TextBox 80">
              <a:extLst>
                <a:ext uri="{FF2B5EF4-FFF2-40B4-BE49-F238E27FC236}">
                  <a16:creationId xmlns:a16="http://schemas.microsoft.com/office/drawing/2014/main" id="{D24FEC37-D8DD-8041-BFC0-463164CD0D58}"/>
                </a:ext>
              </a:extLst>
            </p:cNvPr>
            <p:cNvSpPr txBox="1"/>
            <p:nvPr/>
          </p:nvSpPr>
          <p:spPr>
            <a:xfrm>
              <a:off x="3849926" y="4742078"/>
              <a:ext cx="1219200" cy="276999"/>
            </a:xfrm>
            <a:prstGeom prst="rect">
              <a:avLst/>
            </a:prstGeom>
            <a:noFill/>
          </p:spPr>
          <p:txBody>
            <a:bodyPr wrap="square" rtlCol="0">
              <a:spAutoFit/>
            </a:bodyPr>
            <a:lstStyle/>
            <a:p>
              <a:pPr algn="ctr"/>
              <a:r>
                <a:rPr lang="en-US" sz="1200" b="1" dirty="0"/>
                <a:t>read</a:t>
              </a:r>
            </a:p>
          </p:txBody>
        </p:sp>
        <p:cxnSp>
          <p:nvCxnSpPr>
            <p:cNvPr id="82" name="Elbow Connector 81">
              <a:extLst>
                <a:ext uri="{FF2B5EF4-FFF2-40B4-BE49-F238E27FC236}">
                  <a16:creationId xmlns:a16="http://schemas.microsoft.com/office/drawing/2014/main" id="{E8416431-07C1-4E41-988C-D848029AA35D}"/>
                </a:ext>
              </a:extLst>
            </p:cNvPr>
            <p:cNvCxnSpPr>
              <a:cxnSpLocks/>
            </p:cNvCxnSpPr>
            <p:nvPr/>
          </p:nvCxnSpPr>
          <p:spPr bwMode="auto">
            <a:xfrm>
              <a:off x="4028559" y="5039190"/>
              <a:ext cx="685800" cy="753292"/>
            </a:xfrm>
            <a:prstGeom prst="bentConnector3">
              <a:avLst>
                <a:gd name="adj1" fmla="val 30328"/>
              </a:avLst>
            </a:prstGeom>
            <a:solidFill>
              <a:schemeClr val="accent1"/>
            </a:solidFill>
            <a:ln w="28575" cap="flat" cmpd="sng" algn="ctr">
              <a:solidFill>
                <a:schemeClr val="tx1"/>
              </a:solidFill>
              <a:prstDash val="solid"/>
              <a:round/>
              <a:headEnd type="none" w="sm" len="sm"/>
              <a:tailEnd type="triangle"/>
            </a:ln>
            <a:effectLst/>
          </p:spPr>
        </p:cxnSp>
        <p:sp>
          <p:nvSpPr>
            <p:cNvPr id="83" name="TextBox 82">
              <a:extLst>
                <a:ext uri="{FF2B5EF4-FFF2-40B4-BE49-F238E27FC236}">
                  <a16:creationId xmlns:a16="http://schemas.microsoft.com/office/drawing/2014/main" id="{5361EC25-D125-9F49-9B7E-D8BCDC79A84F}"/>
                </a:ext>
              </a:extLst>
            </p:cNvPr>
            <p:cNvSpPr txBox="1"/>
            <p:nvPr/>
          </p:nvSpPr>
          <p:spPr>
            <a:xfrm>
              <a:off x="3849926" y="5553409"/>
              <a:ext cx="1219200" cy="276999"/>
            </a:xfrm>
            <a:prstGeom prst="rect">
              <a:avLst/>
            </a:prstGeom>
            <a:noFill/>
          </p:spPr>
          <p:txBody>
            <a:bodyPr wrap="square" rtlCol="0">
              <a:spAutoFit/>
            </a:bodyPr>
            <a:lstStyle/>
            <a:p>
              <a:pPr algn="ctr"/>
              <a:r>
                <a:rPr lang="en-US" sz="1200" b="1"/>
                <a:t>read</a:t>
              </a:r>
              <a:endParaRPr lang="en-US" sz="1200" b="1" dirty="0"/>
            </a:p>
          </p:txBody>
        </p:sp>
        <p:grpSp>
          <p:nvGrpSpPr>
            <p:cNvPr id="84" name="Group 83">
              <a:extLst>
                <a:ext uri="{FF2B5EF4-FFF2-40B4-BE49-F238E27FC236}">
                  <a16:creationId xmlns:a16="http://schemas.microsoft.com/office/drawing/2014/main" id="{D4409D40-4644-6440-A78C-E1EB14BCB960}"/>
                </a:ext>
              </a:extLst>
            </p:cNvPr>
            <p:cNvGrpSpPr/>
            <p:nvPr/>
          </p:nvGrpSpPr>
          <p:grpSpPr>
            <a:xfrm>
              <a:off x="6758469" y="3782672"/>
              <a:ext cx="383478" cy="511070"/>
              <a:chOff x="6184141" y="4183538"/>
              <a:chExt cx="383478" cy="511070"/>
            </a:xfrm>
          </p:grpSpPr>
          <p:sp>
            <p:nvSpPr>
              <p:cNvPr id="85" name="Folded Corner 84">
                <a:extLst>
                  <a:ext uri="{FF2B5EF4-FFF2-40B4-BE49-F238E27FC236}">
                    <a16:creationId xmlns:a16="http://schemas.microsoft.com/office/drawing/2014/main" id="{B1C7CB33-AF73-3F4B-A45E-5E033A217155}"/>
                  </a:ext>
                </a:extLst>
              </p:cNvPr>
              <p:cNvSpPr/>
              <p:nvPr/>
            </p:nvSpPr>
            <p:spPr bwMode="auto">
              <a:xfrm>
                <a:off x="6184141" y="4183538"/>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86" name="Folded Corner 85">
                <a:extLst>
                  <a:ext uri="{FF2B5EF4-FFF2-40B4-BE49-F238E27FC236}">
                    <a16:creationId xmlns:a16="http://schemas.microsoft.com/office/drawing/2014/main" id="{17E6741F-DABD-4440-9522-289E00D53EDD}"/>
                  </a:ext>
                </a:extLst>
              </p:cNvPr>
              <p:cNvSpPr/>
              <p:nvPr/>
            </p:nvSpPr>
            <p:spPr bwMode="auto">
              <a:xfrm>
                <a:off x="6246504" y="425233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endParaRPr lang="en-US" sz="1400" b="1" dirty="0">
                  <a:latin typeface="Arial" pitchFamily="-110" charset="0"/>
                </a:endParaRPr>
              </a:p>
            </p:txBody>
          </p:sp>
          <p:sp>
            <p:nvSpPr>
              <p:cNvPr id="87" name="Folded Corner 86">
                <a:extLst>
                  <a:ext uri="{FF2B5EF4-FFF2-40B4-BE49-F238E27FC236}">
                    <a16:creationId xmlns:a16="http://schemas.microsoft.com/office/drawing/2014/main" id="{345A849D-6389-8C4E-882A-9FE34760D142}"/>
                  </a:ext>
                </a:extLst>
              </p:cNvPr>
              <p:cNvSpPr/>
              <p:nvPr/>
            </p:nvSpPr>
            <p:spPr bwMode="auto">
              <a:xfrm>
                <a:off x="6321217" y="434749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c3</a:t>
                </a:r>
              </a:p>
            </p:txBody>
          </p:sp>
        </p:grpSp>
        <p:cxnSp>
          <p:nvCxnSpPr>
            <p:cNvPr id="88" name="Elbow Connector 87">
              <a:extLst>
                <a:ext uri="{FF2B5EF4-FFF2-40B4-BE49-F238E27FC236}">
                  <a16:creationId xmlns:a16="http://schemas.microsoft.com/office/drawing/2014/main" id="{A02CF979-310B-8943-81FE-D38E73F9DCEC}"/>
                </a:ext>
              </a:extLst>
            </p:cNvPr>
            <p:cNvCxnSpPr>
              <a:endCxn id="94" idx="1"/>
            </p:cNvCxnSpPr>
            <p:nvPr/>
          </p:nvCxnSpPr>
          <p:spPr bwMode="auto">
            <a:xfrm flipV="1">
              <a:off x="6053006" y="4025030"/>
              <a:ext cx="767826" cy="951127"/>
            </a:xfrm>
            <a:prstGeom prst="bentConnector3">
              <a:avLst/>
            </a:prstGeom>
            <a:solidFill>
              <a:schemeClr val="accent1"/>
            </a:solidFill>
            <a:ln w="12700" cap="flat" cmpd="sng" algn="ctr">
              <a:solidFill>
                <a:schemeClr val="tx1"/>
              </a:solidFill>
              <a:prstDash val="solid"/>
              <a:round/>
              <a:headEnd type="none" w="sm" len="sm"/>
              <a:tailEnd type="triangle"/>
            </a:ln>
            <a:effectLst/>
          </p:spPr>
        </p:cxnSp>
        <p:cxnSp>
          <p:nvCxnSpPr>
            <p:cNvPr id="89" name="Elbow Connector 88">
              <a:extLst>
                <a:ext uri="{FF2B5EF4-FFF2-40B4-BE49-F238E27FC236}">
                  <a16:creationId xmlns:a16="http://schemas.microsoft.com/office/drawing/2014/main" id="{9E91BB77-D777-684E-9EE9-D9C93E5FAE4C}"/>
                </a:ext>
              </a:extLst>
            </p:cNvPr>
            <p:cNvCxnSpPr>
              <a:endCxn id="95" idx="1"/>
            </p:cNvCxnSpPr>
            <p:nvPr/>
          </p:nvCxnSpPr>
          <p:spPr bwMode="auto">
            <a:xfrm flipV="1">
              <a:off x="6053007" y="4120184"/>
              <a:ext cx="842539" cy="1672298"/>
            </a:xfrm>
            <a:prstGeom prst="bentConnector3">
              <a:avLst/>
            </a:prstGeom>
            <a:solidFill>
              <a:schemeClr val="accent1"/>
            </a:solidFill>
            <a:ln w="12700" cap="flat" cmpd="sng" algn="ctr">
              <a:solidFill>
                <a:schemeClr val="tx1"/>
              </a:solidFill>
              <a:prstDash val="solid"/>
              <a:round/>
              <a:headEnd type="none" w="sm" len="sm"/>
              <a:tailEnd type="triangle"/>
            </a:ln>
            <a:effectLst/>
          </p:spPr>
        </p:cxnSp>
        <p:sp>
          <p:nvSpPr>
            <p:cNvPr id="90" name="Right Arrow 89">
              <a:extLst>
                <a:ext uri="{FF2B5EF4-FFF2-40B4-BE49-F238E27FC236}">
                  <a16:creationId xmlns:a16="http://schemas.microsoft.com/office/drawing/2014/main" id="{34DA70DB-0B09-1640-AB4F-8DF130DD2ADD}"/>
                </a:ext>
              </a:extLst>
            </p:cNvPr>
            <p:cNvSpPr/>
            <p:nvPr/>
          </p:nvSpPr>
          <p:spPr bwMode="auto">
            <a:xfrm>
              <a:off x="7190859" y="3967266"/>
              <a:ext cx="581838" cy="278317"/>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sum</a:t>
              </a:r>
            </a:p>
          </p:txBody>
        </p:sp>
        <p:sp>
          <p:nvSpPr>
            <p:cNvPr id="91" name="Folded Corner 90">
              <a:extLst>
                <a:ext uri="{FF2B5EF4-FFF2-40B4-BE49-F238E27FC236}">
                  <a16:creationId xmlns:a16="http://schemas.microsoft.com/office/drawing/2014/main" id="{B84999F3-2117-BC4C-8474-3FF0908AAEB6}"/>
                </a:ext>
              </a:extLst>
            </p:cNvPr>
            <p:cNvSpPr/>
            <p:nvPr/>
          </p:nvSpPr>
          <p:spPr bwMode="auto">
            <a:xfrm>
              <a:off x="7791489" y="3920513"/>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1400" b="1" dirty="0">
                  <a:latin typeface="Arial" pitchFamily="-110" charset="0"/>
                </a:rPr>
                <a:t>c</a:t>
              </a:r>
            </a:p>
          </p:txBody>
        </p:sp>
        <p:sp>
          <p:nvSpPr>
            <p:cNvPr id="92" name="Right Arrow 91">
              <a:extLst>
                <a:ext uri="{FF2B5EF4-FFF2-40B4-BE49-F238E27FC236}">
                  <a16:creationId xmlns:a16="http://schemas.microsoft.com/office/drawing/2014/main" id="{C8DACAFB-CF39-0B4A-A39D-A9F57E99B161}"/>
                </a:ext>
              </a:extLst>
            </p:cNvPr>
            <p:cNvSpPr/>
            <p:nvPr/>
          </p:nvSpPr>
          <p:spPr bwMode="auto">
            <a:xfrm>
              <a:off x="8825418" y="3925734"/>
              <a:ext cx="647637" cy="319849"/>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norm</a:t>
              </a:r>
            </a:p>
          </p:txBody>
        </p:sp>
        <p:sp>
          <p:nvSpPr>
            <p:cNvPr id="93" name="Folded Corner 92">
              <a:extLst>
                <a:ext uri="{FF2B5EF4-FFF2-40B4-BE49-F238E27FC236}">
                  <a16:creationId xmlns:a16="http://schemas.microsoft.com/office/drawing/2014/main" id="{51846AA2-39C9-664E-B37B-6455B587CD78}"/>
                </a:ext>
              </a:extLst>
            </p:cNvPr>
            <p:cNvSpPr/>
            <p:nvPr/>
          </p:nvSpPr>
          <p:spPr bwMode="auto">
            <a:xfrm>
              <a:off x="8167957" y="472831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1400" b="1" dirty="0">
                  <a:latin typeface="Arial" pitchFamily="-110" charset="0"/>
                </a:rPr>
                <a:t>c</a:t>
              </a:r>
            </a:p>
          </p:txBody>
        </p:sp>
        <p:sp>
          <p:nvSpPr>
            <p:cNvPr id="94" name="Folded Corner 93">
              <a:extLst>
                <a:ext uri="{FF2B5EF4-FFF2-40B4-BE49-F238E27FC236}">
                  <a16:creationId xmlns:a16="http://schemas.microsoft.com/office/drawing/2014/main" id="{61A73833-16C6-9D4E-8EDE-DE605FCDE674}"/>
                </a:ext>
              </a:extLst>
            </p:cNvPr>
            <p:cNvSpPr/>
            <p:nvPr/>
          </p:nvSpPr>
          <p:spPr bwMode="auto">
            <a:xfrm>
              <a:off x="8167957" y="5506656"/>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1400" b="1" dirty="0">
                  <a:latin typeface="Arial" pitchFamily="-110" charset="0"/>
                </a:rPr>
                <a:t>c</a:t>
              </a:r>
            </a:p>
          </p:txBody>
        </p:sp>
        <p:sp>
          <p:nvSpPr>
            <p:cNvPr id="95" name="Folded Corner 94">
              <a:extLst>
                <a:ext uri="{FF2B5EF4-FFF2-40B4-BE49-F238E27FC236}">
                  <a16:creationId xmlns:a16="http://schemas.microsoft.com/office/drawing/2014/main" id="{1A698167-6A1F-E945-8FCB-68BFAB255FF2}"/>
                </a:ext>
              </a:extLst>
            </p:cNvPr>
            <p:cNvSpPr/>
            <p:nvPr/>
          </p:nvSpPr>
          <p:spPr bwMode="auto">
            <a:xfrm>
              <a:off x="8486585" y="3920513"/>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c1</a:t>
              </a:r>
            </a:p>
          </p:txBody>
        </p:sp>
        <p:sp>
          <p:nvSpPr>
            <p:cNvPr id="96" name="Folded Corner 95">
              <a:extLst>
                <a:ext uri="{FF2B5EF4-FFF2-40B4-BE49-F238E27FC236}">
                  <a16:creationId xmlns:a16="http://schemas.microsoft.com/office/drawing/2014/main" id="{A6217156-2C30-E340-BD46-D36A8214B099}"/>
                </a:ext>
              </a:extLst>
            </p:cNvPr>
            <p:cNvSpPr/>
            <p:nvPr/>
          </p:nvSpPr>
          <p:spPr bwMode="auto">
            <a:xfrm>
              <a:off x="8486585" y="4728314"/>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c2</a:t>
              </a:r>
            </a:p>
          </p:txBody>
        </p:sp>
        <p:sp>
          <p:nvSpPr>
            <p:cNvPr id="97" name="Folded Corner 96">
              <a:extLst>
                <a:ext uri="{FF2B5EF4-FFF2-40B4-BE49-F238E27FC236}">
                  <a16:creationId xmlns:a16="http://schemas.microsoft.com/office/drawing/2014/main" id="{B1700E62-FDB0-1440-8A5B-F144C25FFEE2}"/>
                </a:ext>
              </a:extLst>
            </p:cNvPr>
            <p:cNvSpPr/>
            <p:nvPr/>
          </p:nvSpPr>
          <p:spPr bwMode="auto">
            <a:xfrm>
              <a:off x="8486585" y="5518349"/>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c3</a:t>
              </a:r>
            </a:p>
          </p:txBody>
        </p:sp>
        <p:sp>
          <p:nvSpPr>
            <p:cNvPr id="98" name="Right Arrow 97">
              <a:extLst>
                <a:ext uri="{FF2B5EF4-FFF2-40B4-BE49-F238E27FC236}">
                  <a16:creationId xmlns:a16="http://schemas.microsoft.com/office/drawing/2014/main" id="{E1EFFF1E-0948-244D-A467-9B859E157B87}"/>
                </a:ext>
              </a:extLst>
            </p:cNvPr>
            <p:cNvSpPr/>
            <p:nvPr/>
          </p:nvSpPr>
          <p:spPr bwMode="auto">
            <a:xfrm>
              <a:off x="8829166" y="4721182"/>
              <a:ext cx="647637" cy="319849"/>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norm</a:t>
              </a:r>
            </a:p>
          </p:txBody>
        </p:sp>
        <p:sp>
          <p:nvSpPr>
            <p:cNvPr id="99" name="Right Arrow 98">
              <a:extLst>
                <a:ext uri="{FF2B5EF4-FFF2-40B4-BE49-F238E27FC236}">
                  <a16:creationId xmlns:a16="http://schemas.microsoft.com/office/drawing/2014/main" id="{C25AF1CA-963C-4F46-84FD-70D1D567DE5A}"/>
                </a:ext>
              </a:extLst>
            </p:cNvPr>
            <p:cNvSpPr/>
            <p:nvPr/>
          </p:nvSpPr>
          <p:spPr bwMode="auto">
            <a:xfrm>
              <a:off x="8820449" y="5504832"/>
              <a:ext cx="647637" cy="319849"/>
            </a:xfrm>
            <a:prstGeom prst="rightArrow">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eaLnBrk="0" fontAlgn="base" hangingPunct="0">
                <a:spcBef>
                  <a:spcPct val="0"/>
                </a:spcBef>
                <a:spcAft>
                  <a:spcPct val="0"/>
                </a:spcAft>
              </a:pPr>
              <a:r>
                <a:rPr lang="en-US" sz="1200" b="1" dirty="0">
                  <a:latin typeface="Arial" pitchFamily="-110" charset="0"/>
                </a:rPr>
                <a:t>norm</a:t>
              </a:r>
            </a:p>
          </p:txBody>
        </p:sp>
        <p:sp>
          <p:nvSpPr>
            <p:cNvPr id="100" name="Folded Corner 99">
              <a:extLst>
                <a:ext uri="{FF2B5EF4-FFF2-40B4-BE49-F238E27FC236}">
                  <a16:creationId xmlns:a16="http://schemas.microsoft.com/office/drawing/2014/main" id="{E6F830C7-BC17-DE49-AF83-9779A1EBAB27}"/>
                </a:ext>
              </a:extLst>
            </p:cNvPr>
            <p:cNvSpPr/>
            <p:nvPr/>
          </p:nvSpPr>
          <p:spPr bwMode="auto">
            <a:xfrm>
              <a:off x="9524842" y="3906996"/>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n1</a:t>
              </a:r>
            </a:p>
          </p:txBody>
        </p:sp>
        <p:sp>
          <p:nvSpPr>
            <p:cNvPr id="101" name="Folded Corner 100">
              <a:extLst>
                <a:ext uri="{FF2B5EF4-FFF2-40B4-BE49-F238E27FC236}">
                  <a16:creationId xmlns:a16="http://schemas.microsoft.com/office/drawing/2014/main" id="{1CAA7378-778E-9840-AF1B-1380F397F7C0}"/>
                </a:ext>
              </a:extLst>
            </p:cNvPr>
            <p:cNvSpPr/>
            <p:nvPr/>
          </p:nvSpPr>
          <p:spPr bwMode="auto">
            <a:xfrm>
              <a:off x="9524842" y="4714797"/>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n2</a:t>
              </a:r>
            </a:p>
          </p:txBody>
        </p:sp>
        <p:sp>
          <p:nvSpPr>
            <p:cNvPr id="102" name="Folded Corner 101">
              <a:extLst>
                <a:ext uri="{FF2B5EF4-FFF2-40B4-BE49-F238E27FC236}">
                  <a16:creationId xmlns:a16="http://schemas.microsoft.com/office/drawing/2014/main" id="{394B4261-F987-0E4F-93D3-12B449B9F853}"/>
                </a:ext>
              </a:extLst>
            </p:cNvPr>
            <p:cNvSpPr/>
            <p:nvPr/>
          </p:nvSpPr>
          <p:spPr bwMode="auto">
            <a:xfrm>
              <a:off x="9524842" y="5504832"/>
              <a:ext cx="246402" cy="347116"/>
            </a:xfrm>
            <a:prstGeom prst="foldedCorner">
              <a:avLst/>
            </a:prstGeom>
            <a:solidFill>
              <a:schemeClr val="accent5"/>
            </a:solidFill>
            <a:ln w="12700" cap="flat" cmpd="sng" algn="ctr">
              <a:solidFill>
                <a:schemeClr val="tx1"/>
              </a:solidFill>
              <a:prstDash val="solid"/>
              <a:round/>
              <a:headEnd type="none" w="sm" len="sm"/>
              <a:tailEnd type="none" w="sm" len="sm"/>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eaLnBrk="0" fontAlgn="base" hangingPunct="0">
                <a:spcBef>
                  <a:spcPct val="0"/>
                </a:spcBef>
                <a:spcAft>
                  <a:spcPct val="0"/>
                </a:spcAft>
              </a:pPr>
              <a:r>
                <a:rPr lang="en-US" sz="900" b="1" dirty="0">
                  <a:latin typeface="Arial" pitchFamily="-110" charset="0"/>
                </a:rPr>
                <a:t>n3</a:t>
              </a:r>
            </a:p>
          </p:txBody>
        </p:sp>
        <p:cxnSp>
          <p:nvCxnSpPr>
            <p:cNvPr id="104" name="Elbow Connector 103">
              <a:extLst>
                <a:ext uri="{FF2B5EF4-FFF2-40B4-BE49-F238E27FC236}">
                  <a16:creationId xmlns:a16="http://schemas.microsoft.com/office/drawing/2014/main" id="{78711664-C9E8-FF41-8B4C-0D9DE04A1DC8}"/>
                </a:ext>
              </a:extLst>
            </p:cNvPr>
            <p:cNvCxnSpPr>
              <a:cxnSpLocks/>
            </p:cNvCxnSpPr>
            <p:nvPr/>
          </p:nvCxnSpPr>
          <p:spPr bwMode="auto">
            <a:xfrm>
              <a:off x="9786560" y="4050888"/>
              <a:ext cx="1032725" cy="987971"/>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105" name="Elbow Connector 104">
              <a:extLst>
                <a:ext uri="{FF2B5EF4-FFF2-40B4-BE49-F238E27FC236}">
                  <a16:creationId xmlns:a16="http://schemas.microsoft.com/office/drawing/2014/main" id="{97CBAF83-D6FA-AF4C-BFEA-A3611851318F}"/>
                </a:ext>
              </a:extLst>
            </p:cNvPr>
            <p:cNvCxnSpPr>
              <a:cxnSpLocks/>
              <a:endCxn id="60" idx="2"/>
            </p:cNvCxnSpPr>
            <p:nvPr/>
          </p:nvCxnSpPr>
          <p:spPr bwMode="auto">
            <a:xfrm>
              <a:off x="9786560" y="4886223"/>
              <a:ext cx="1040155" cy="152636"/>
            </a:xfrm>
            <a:prstGeom prst="bentConnector3">
              <a:avLst/>
            </a:prstGeom>
            <a:solidFill>
              <a:schemeClr val="accent1"/>
            </a:solidFill>
            <a:ln w="28575" cap="flat" cmpd="sng" algn="ctr">
              <a:solidFill>
                <a:schemeClr val="tx1"/>
              </a:solidFill>
              <a:prstDash val="solid"/>
              <a:round/>
              <a:headEnd type="none" w="sm" len="sm"/>
              <a:tailEnd type="triangle"/>
            </a:ln>
            <a:effectLst/>
          </p:spPr>
        </p:cxnSp>
        <p:cxnSp>
          <p:nvCxnSpPr>
            <p:cNvPr id="106" name="Elbow Connector 105">
              <a:extLst>
                <a:ext uri="{FF2B5EF4-FFF2-40B4-BE49-F238E27FC236}">
                  <a16:creationId xmlns:a16="http://schemas.microsoft.com/office/drawing/2014/main" id="{E18DF708-3FCB-2A42-89DD-2FA8EE713BC3}"/>
                </a:ext>
              </a:extLst>
            </p:cNvPr>
            <p:cNvCxnSpPr>
              <a:cxnSpLocks/>
              <a:endCxn id="60" idx="2"/>
            </p:cNvCxnSpPr>
            <p:nvPr/>
          </p:nvCxnSpPr>
          <p:spPr bwMode="auto">
            <a:xfrm flipV="1">
              <a:off x="9786560" y="5038859"/>
              <a:ext cx="1040155" cy="663690"/>
            </a:xfrm>
            <a:prstGeom prst="bentConnector3">
              <a:avLst/>
            </a:prstGeom>
            <a:solidFill>
              <a:schemeClr val="accent1"/>
            </a:solidFill>
            <a:ln w="28575" cap="flat" cmpd="sng" algn="ctr">
              <a:solidFill>
                <a:schemeClr val="tx1"/>
              </a:solidFill>
              <a:prstDash val="solid"/>
              <a:round/>
              <a:headEnd type="none" w="sm" len="sm"/>
              <a:tailEnd type="triangle"/>
            </a:ln>
            <a:effectLst/>
          </p:spPr>
        </p:cxnSp>
        <p:sp>
          <p:nvSpPr>
            <p:cNvPr id="107" name="TextBox 106">
              <a:extLst>
                <a:ext uri="{FF2B5EF4-FFF2-40B4-BE49-F238E27FC236}">
                  <a16:creationId xmlns:a16="http://schemas.microsoft.com/office/drawing/2014/main" id="{E5C8A40F-8FA1-514B-8C99-C6EC1BAB2967}"/>
                </a:ext>
              </a:extLst>
            </p:cNvPr>
            <p:cNvSpPr txBox="1"/>
            <p:nvPr/>
          </p:nvSpPr>
          <p:spPr>
            <a:xfrm>
              <a:off x="9423361" y="3796765"/>
              <a:ext cx="1219200" cy="276999"/>
            </a:xfrm>
            <a:prstGeom prst="rect">
              <a:avLst/>
            </a:prstGeom>
            <a:noFill/>
          </p:spPr>
          <p:txBody>
            <a:bodyPr wrap="square" rtlCol="0">
              <a:spAutoFit/>
            </a:bodyPr>
            <a:lstStyle/>
            <a:p>
              <a:pPr algn="ctr"/>
              <a:r>
                <a:rPr lang="en-US" sz="1200" b="1" dirty="0"/>
                <a:t>write</a:t>
              </a:r>
            </a:p>
          </p:txBody>
        </p:sp>
        <p:sp>
          <p:nvSpPr>
            <p:cNvPr id="108" name="TextBox 107">
              <a:extLst>
                <a:ext uri="{FF2B5EF4-FFF2-40B4-BE49-F238E27FC236}">
                  <a16:creationId xmlns:a16="http://schemas.microsoft.com/office/drawing/2014/main" id="{A3CA3538-59B9-484C-894E-891641CAC374}"/>
                </a:ext>
              </a:extLst>
            </p:cNvPr>
            <p:cNvSpPr txBox="1"/>
            <p:nvPr/>
          </p:nvSpPr>
          <p:spPr>
            <a:xfrm>
              <a:off x="9446031" y="4640450"/>
              <a:ext cx="1219200" cy="276999"/>
            </a:xfrm>
            <a:prstGeom prst="rect">
              <a:avLst/>
            </a:prstGeom>
            <a:noFill/>
          </p:spPr>
          <p:txBody>
            <a:bodyPr wrap="square" rtlCol="0">
              <a:spAutoFit/>
            </a:bodyPr>
            <a:lstStyle/>
            <a:p>
              <a:pPr algn="ctr"/>
              <a:r>
                <a:rPr lang="en-US" sz="1200" b="1" dirty="0"/>
                <a:t>write</a:t>
              </a:r>
            </a:p>
          </p:txBody>
        </p:sp>
        <p:sp>
          <p:nvSpPr>
            <p:cNvPr id="109" name="TextBox 108">
              <a:extLst>
                <a:ext uri="{FF2B5EF4-FFF2-40B4-BE49-F238E27FC236}">
                  <a16:creationId xmlns:a16="http://schemas.microsoft.com/office/drawing/2014/main" id="{C8E3F644-F71F-5B49-95B0-D4CD99643CC4}"/>
                </a:ext>
              </a:extLst>
            </p:cNvPr>
            <p:cNvSpPr txBox="1"/>
            <p:nvPr/>
          </p:nvSpPr>
          <p:spPr>
            <a:xfrm>
              <a:off x="9453014" y="5463473"/>
              <a:ext cx="1219200" cy="276999"/>
            </a:xfrm>
            <a:prstGeom prst="rect">
              <a:avLst/>
            </a:prstGeom>
            <a:noFill/>
          </p:spPr>
          <p:txBody>
            <a:bodyPr wrap="square" rtlCol="0">
              <a:spAutoFit/>
            </a:bodyPr>
            <a:lstStyle/>
            <a:p>
              <a:pPr algn="ctr"/>
              <a:r>
                <a:rPr lang="en-US" sz="1200" b="1" dirty="0"/>
                <a:t>write</a:t>
              </a:r>
            </a:p>
          </p:txBody>
        </p:sp>
        <p:cxnSp>
          <p:nvCxnSpPr>
            <p:cNvPr id="110" name="Elbow Connector 109">
              <a:extLst>
                <a:ext uri="{FF2B5EF4-FFF2-40B4-BE49-F238E27FC236}">
                  <a16:creationId xmlns:a16="http://schemas.microsoft.com/office/drawing/2014/main" id="{2E693623-B47A-1644-97A3-8FA31C7C3302}"/>
                </a:ext>
              </a:extLst>
            </p:cNvPr>
            <p:cNvCxnSpPr>
              <a:stCxn id="108" idx="3"/>
            </p:cNvCxnSpPr>
            <p:nvPr/>
          </p:nvCxnSpPr>
          <p:spPr bwMode="auto">
            <a:xfrm>
              <a:off x="8037891" y="4094072"/>
              <a:ext cx="130066" cy="807801"/>
            </a:xfrm>
            <a:prstGeom prst="bentConnector3">
              <a:avLst/>
            </a:prstGeom>
            <a:solidFill>
              <a:schemeClr val="accent1"/>
            </a:solidFill>
            <a:ln w="12700" cap="flat" cmpd="sng" algn="ctr">
              <a:solidFill>
                <a:schemeClr val="tx1"/>
              </a:solidFill>
              <a:prstDash val="solid"/>
              <a:round/>
              <a:headEnd type="none" w="sm" len="sm"/>
              <a:tailEnd type="none" w="sm" len="sm"/>
            </a:ln>
            <a:effectLst/>
          </p:spPr>
        </p:cxnSp>
        <p:cxnSp>
          <p:nvCxnSpPr>
            <p:cNvPr id="111" name="Elbow Connector 110">
              <a:extLst>
                <a:ext uri="{FF2B5EF4-FFF2-40B4-BE49-F238E27FC236}">
                  <a16:creationId xmlns:a16="http://schemas.microsoft.com/office/drawing/2014/main" id="{51631E85-DC30-2943-A605-26E51226F4F3}"/>
                </a:ext>
              </a:extLst>
            </p:cNvPr>
            <p:cNvCxnSpPr>
              <a:stCxn id="108" idx="3"/>
            </p:cNvCxnSpPr>
            <p:nvPr/>
          </p:nvCxnSpPr>
          <p:spPr bwMode="auto">
            <a:xfrm>
              <a:off x="8037891" y="4094072"/>
              <a:ext cx="130066" cy="1586143"/>
            </a:xfrm>
            <a:prstGeom prst="bentConnector3">
              <a:avLst/>
            </a:prstGeom>
            <a:solidFill>
              <a:schemeClr val="accent1"/>
            </a:solidFill>
            <a:ln w="12700" cap="flat" cmpd="sng" algn="ctr">
              <a:solidFill>
                <a:schemeClr val="tx1"/>
              </a:solidFill>
              <a:prstDash val="solid"/>
              <a:round/>
              <a:headEnd type="none" w="sm" len="sm"/>
              <a:tailEnd type="triangle"/>
            </a:ln>
            <a:effectLst/>
          </p:spPr>
        </p:cxnSp>
        <p:sp>
          <p:nvSpPr>
            <p:cNvPr id="112" name="TextBox 111">
              <a:extLst>
                <a:ext uri="{FF2B5EF4-FFF2-40B4-BE49-F238E27FC236}">
                  <a16:creationId xmlns:a16="http://schemas.microsoft.com/office/drawing/2014/main" id="{78856B08-9ACD-7041-BF43-5C65E7470F77}"/>
                </a:ext>
              </a:extLst>
            </p:cNvPr>
            <p:cNvSpPr txBox="1"/>
            <p:nvPr/>
          </p:nvSpPr>
          <p:spPr>
            <a:xfrm>
              <a:off x="5945801" y="3372277"/>
              <a:ext cx="949744" cy="261610"/>
            </a:xfrm>
            <a:prstGeom prst="rect">
              <a:avLst/>
            </a:prstGeom>
            <a:solidFill>
              <a:srgbClr val="F5F5F4"/>
            </a:solidFill>
            <a:ln>
              <a:solidFill>
                <a:srgbClr val="A6A6A6"/>
              </a:solidFill>
            </a:ln>
          </p:spPr>
          <p:txBody>
            <a:bodyPr wrap="square" rtlCol="0">
              <a:spAutoFit/>
            </a:bodyPr>
            <a:lstStyle/>
            <a:p>
              <a:pPr algn="ctr"/>
              <a:r>
                <a:rPr lang="en-US" sz="1100" b="1" dirty="0"/>
                <a:t>send to P1</a:t>
              </a:r>
            </a:p>
          </p:txBody>
        </p:sp>
        <p:sp>
          <p:nvSpPr>
            <p:cNvPr id="113" name="TextBox 112">
              <a:extLst>
                <a:ext uri="{FF2B5EF4-FFF2-40B4-BE49-F238E27FC236}">
                  <a16:creationId xmlns:a16="http://schemas.microsoft.com/office/drawing/2014/main" id="{C5585FAB-714F-2C46-B60F-764C5183941B}"/>
                </a:ext>
              </a:extLst>
            </p:cNvPr>
            <p:cNvSpPr txBox="1"/>
            <p:nvPr/>
          </p:nvSpPr>
          <p:spPr>
            <a:xfrm>
              <a:off x="7616423" y="3376025"/>
              <a:ext cx="1204026" cy="261610"/>
            </a:xfrm>
            <a:prstGeom prst="rect">
              <a:avLst/>
            </a:prstGeom>
            <a:solidFill>
              <a:srgbClr val="F5F5F4"/>
            </a:solidFill>
            <a:ln>
              <a:solidFill>
                <a:srgbClr val="A6A6A6"/>
              </a:solidFill>
            </a:ln>
          </p:spPr>
          <p:txBody>
            <a:bodyPr wrap="square" rtlCol="0">
              <a:spAutoFit/>
            </a:bodyPr>
            <a:lstStyle/>
            <a:p>
              <a:pPr algn="ctr"/>
              <a:r>
                <a:rPr lang="en-US" sz="1100" b="1" dirty="0"/>
                <a:t>send to P2, P3</a:t>
              </a:r>
            </a:p>
          </p:txBody>
        </p:sp>
      </p:grpSp>
      <p:sp>
        <p:nvSpPr>
          <p:cNvPr id="60" name="AutoShape 50">
            <a:extLst>
              <a:ext uri="{FF2B5EF4-FFF2-40B4-BE49-F238E27FC236}">
                <a16:creationId xmlns:a16="http://schemas.microsoft.com/office/drawing/2014/main" id="{8070A396-6AC3-0349-AD34-7AEF1205F026}"/>
              </a:ext>
            </a:extLst>
          </p:cNvPr>
          <p:cNvSpPr>
            <a:spLocks noChangeArrowheads="1"/>
          </p:cNvSpPr>
          <p:nvPr/>
        </p:nvSpPr>
        <p:spPr bwMode="auto">
          <a:xfrm>
            <a:off x="9492291" y="4817269"/>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a:p>
            <a:pPr algn="ctr">
              <a:lnSpc>
                <a:spcPct val="90000"/>
              </a:lnSpc>
            </a:pPr>
            <a:endParaRPr lang="en-US" sz="1200" dirty="0"/>
          </a:p>
        </p:txBody>
      </p:sp>
      <p:sp>
        <p:nvSpPr>
          <p:cNvPr id="62" name="AutoShape 50">
            <a:extLst>
              <a:ext uri="{FF2B5EF4-FFF2-40B4-BE49-F238E27FC236}">
                <a16:creationId xmlns:a16="http://schemas.microsoft.com/office/drawing/2014/main" id="{4083C6C2-3AD3-0E4D-96D9-3A53BE46C0FA}"/>
              </a:ext>
            </a:extLst>
          </p:cNvPr>
          <p:cNvSpPr>
            <a:spLocks noChangeArrowheads="1"/>
          </p:cNvSpPr>
          <p:nvPr/>
        </p:nvSpPr>
        <p:spPr bwMode="auto">
          <a:xfrm>
            <a:off x="1640562" y="4817269"/>
            <a:ext cx="1052009" cy="621317"/>
          </a:xfrm>
          <a:prstGeom prst="can">
            <a:avLst>
              <a:gd name="adj" fmla="val 31067"/>
            </a:avLst>
          </a:prstGeom>
          <a:solidFill>
            <a:schemeClr val="accent5"/>
          </a:solidFill>
          <a:ln w="9525" cmpd="sng">
            <a:solidFill>
              <a:schemeClr val="tx1"/>
            </a:solidFill>
            <a:round/>
            <a:headEnd/>
            <a:tailEnd/>
          </a:ln>
        </p:spPr>
        <p:txBody>
          <a:bodyPr wrap="none" lIns="92064" tIns="46033" rIns="92064" bIns="46033" anchor="t"/>
          <a:lstStyle/>
          <a:p>
            <a:pPr algn="ctr">
              <a:lnSpc>
                <a:spcPct val="90000"/>
              </a:lnSpc>
            </a:pPr>
            <a:r>
              <a:rPr lang="en-US" sz="1100" b="1" dirty="0"/>
              <a:t>File </a:t>
            </a:r>
          </a:p>
          <a:p>
            <a:pPr algn="ctr">
              <a:lnSpc>
                <a:spcPct val="90000"/>
              </a:lnSpc>
            </a:pPr>
            <a:r>
              <a:rPr lang="en-US" sz="1100" b="1" dirty="0"/>
              <a:t>System</a:t>
            </a:r>
          </a:p>
        </p:txBody>
      </p:sp>
    </p:spTree>
    <p:extLst>
      <p:ext uri="{BB962C8B-B14F-4D97-AF65-F5344CB8AC3E}">
        <p14:creationId xmlns:p14="http://schemas.microsoft.com/office/powerpoint/2010/main" val="38998398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28"/>
          <p:cNvSpPr/>
          <p:nvPr/>
        </p:nvSpPr>
        <p:spPr>
          <a:xfrm>
            <a:off x="4557462" y="3209690"/>
            <a:ext cx="5407292" cy="707702"/>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Multiple languages, varying resource needs at every step</a:t>
            </a:r>
          </a:p>
        </p:txBody>
      </p:sp>
      <p:sp>
        <p:nvSpPr>
          <p:cNvPr id="26" name="Rectangle 25"/>
          <p:cNvSpPr/>
          <p:nvPr/>
        </p:nvSpPr>
        <p:spPr>
          <a:xfrm>
            <a:off x="4557465" y="5117650"/>
            <a:ext cx="5407293" cy="707702"/>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Intermediate results shared among worker processors across multiple machines</a:t>
            </a:r>
          </a:p>
        </p:txBody>
      </p:sp>
      <p:sp>
        <p:nvSpPr>
          <p:cNvPr id="27" name="Rectangle 26"/>
          <p:cNvSpPr/>
          <p:nvPr/>
        </p:nvSpPr>
        <p:spPr>
          <a:xfrm>
            <a:off x="4557463" y="4163670"/>
            <a:ext cx="5407294" cy="707702"/>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Intermediate results shared among worker processors on same machine</a:t>
            </a:r>
          </a:p>
        </p:txBody>
      </p:sp>
      <p:sp>
        <p:nvSpPr>
          <p:cNvPr id="21" name="Rectangle 20"/>
          <p:cNvSpPr/>
          <p:nvPr/>
        </p:nvSpPr>
        <p:spPr>
          <a:xfrm>
            <a:off x="4557464" y="2277582"/>
            <a:ext cx="5407292" cy="707702"/>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Single data gather step</a:t>
            </a:r>
          </a:p>
        </p:txBody>
      </p:sp>
      <p:sp>
        <p:nvSpPr>
          <p:cNvPr id="20" name="Rectangle 19"/>
          <p:cNvSpPr/>
          <p:nvPr/>
        </p:nvSpPr>
        <p:spPr>
          <a:xfrm>
            <a:off x="4557462" y="1315885"/>
            <a:ext cx="5407296" cy="707703"/>
          </a:xfrm>
          <a:prstGeom prst="rect">
            <a:avLst/>
          </a:prstGeom>
          <a:solidFill>
            <a:srgbClr val="F5F5F5"/>
          </a:solidFill>
          <a:ln>
            <a:solidFill>
              <a:schemeClr val="bg1">
                <a:lumMod val="65000"/>
              </a:schemeClr>
            </a:solidFill>
          </a:ln>
        </p:spPr>
        <p:style>
          <a:lnRef idx="1">
            <a:schemeClr val="accent1"/>
          </a:lnRef>
          <a:fillRef idx="0">
            <a:schemeClr val="accent1"/>
          </a:fillRef>
          <a:effectRef idx="0">
            <a:schemeClr val="accent1"/>
          </a:effectRef>
          <a:fontRef idx="minor">
            <a:schemeClr val="tx1"/>
          </a:fontRef>
        </p:style>
        <p:txBody>
          <a:bodyPr rtlCol="0" anchor="ctr"/>
          <a:lstStyle/>
          <a:p>
            <a:r>
              <a:rPr lang="en-US" b="1" dirty="0"/>
              <a:t>Fully Independent Computations</a:t>
            </a:r>
          </a:p>
          <a:p>
            <a:r>
              <a:rPr lang="en-US" b="1" dirty="0"/>
              <a:t>Fire and Forget</a:t>
            </a:r>
          </a:p>
        </p:txBody>
      </p:sp>
      <p:sp>
        <p:nvSpPr>
          <p:cNvPr id="3" name="Title 2"/>
          <p:cNvSpPr>
            <a:spLocks noGrp="1"/>
          </p:cNvSpPr>
          <p:nvPr>
            <p:ph type="title"/>
          </p:nvPr>
        </p:nvSpPr>
        <p:spPr/>
        <p:txBody>
          <a:bodyPr/>
          <a:lstStyle/>
          <a:p>
            <a:r>
              <a:rPr lang="en-US" dirty="0"/>
              <a:t>Common HPC Workflows</a:t>
            </a:r>
          </a:p>
        </p:txBody>
      </p:sp>
      <p:sp>
        <p:nvSpPr>
          <p:cNvPr id="5" name="TextBox 4"/>
          <p:cNvSpPr txBox="1"/>
          <p:nvPr/>
        </p:nvSpPr>
        <p:spPr>
          <a:xfrm>
            <a:off x="1670595" y="1325125"/>
            <a:ext cx="2886868" cy="693481"/>
          </a:xfrm>
          <a:prstGeom prst="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algn="ct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b="1" dirty="0"/>
              <a:t>High Throughput Computing</a:t>
            </a:r>
          </a:p>
        </p:txBody>
      </p:sp>
      <p:sp>
        <p:nvSpPr>
          <p:cNvPr id="6" name="TextBox 5"/>
          <p:cNvSpPr txBox="1"/>
          <p:nvPr/>
        </p:nvSpPr>
        <p:spPr>
          <a:xfrm>
            <a:off x="1670594" y="2285356"/>
            <a:ext cx="2886870" cy="693481"/>
          </a:xfrm>
          <a:prstGeom prst="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b="1" dirty="0"/>
              <a:t>Map Reduce </a:t>
            </a:r>
          </a:p>
          <a:p>
            <a:r>
              <a:rPr lang="en-US" b="1" dirty="0"/>
              <a:t>(Loosely Coupled)</a:t>
            </a:r>
          </a:p>
        </p:txBody>
      </p:sp>
      <p:sp>
        <p:nvSpPr>
          <p:cNvPr id="7" name="TextBox 6"/>
          <p:cNvSpPr txBox="1"/>
          <p:nvPr/>
        </p:nvSpPr>
        <p:spPr>
          <a:xfrm>
            <a:off x="1670594" y="4169889"/>
            <a:ext cx="2886870" cy="692848"/>
          </a:xfrm>
          <a:prstGeom prst="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b="1" dirty="0"/>
              <a:t>Shared Memory Parallel</a:t>
            </a:r>
          </a:p>
        </p:txBody>
      </p:sp>
      <p:sp>
        <p:nvSpPr>
          <p:cNvPr id="8" name="TextBox 7"/>
          <p:cNvSpPr txBox="1"/>
          <p:nvPr/>
        </p:nvSpPr>
        <p:spPr>
          <a:xfrm>
            <a:off x="1670594" y="5119099"/>
            <a:ext cx="2886870" cy="701484"/>
          </a:xfrm>
          <a:prstGeom prst="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b="1" dirty="0"/>
              <a:t>Distributed Memory Parallel</a:t>
            </a:r>
          </a:p>
        </p:txBody>
      </p:sp>
      <p:sp>
        <p:nvSpPr>
          <p:cNvPr id="9" name="TextBox 8"/>
          <p:cNvSpPr txBox="1"/>
          <p:nvPr/>
        </p:nvSpPr>
        <p:spPr>
          <a:xfrm>
            <a:off x="1670594" y="3218453"/>
            <a:ext cx="2886870" cy="692848"/>
          </a:xfrm>
          <a:prstGeom prst="rect">
            <a:avLst/>
          </a:prstGeom>
          <a:solidFill>
            <a:srgbClr val="0070C0"/>
          </a:solidFill>
          <a:ln>
            <a:solidFill>
              <a:srgbClr val="1D68B1"/>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defPPr>
              <a:defRPr lang="en-US"/>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b="1" dirty="0"/>
              <a:t>Bulk Synchronous</a:t>
            </a:r>
          </a:p>
          <a:p>
            <a:r>
              <a:rPr lang="en-US" b="1" dirty="0"/>
              <a:t>(Task Parallel)</a:t>
            </a:r>
          </a:p>
        </p:txBody>
      </p:sp>
      <p:sp>
        <p:nvSpPr>
          <p:cNvPr id="14" name="Up Arrow 13"/>
          <p:cNvSpPr/>
          <p:nvPr/>
        </p:nvSpPr>
        <p:spPr>
          <a:xfrm>
            <a:off x="449706" y="1318676"/>
            <a:ext cx="805592" cy="4421436"/>
          </a:xfrm>
          <a:prstGeom prst="upArrow">
            <a:avLst/>
          </a:prstGeom>
          <a:solidFill>
            <a:schemeClr val="bg1">
              <a:lumMod val="8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5" name="TextBox 14"/>
          <p:cNvSpPr txBox="1"/>
          <p:nvPr/>
        </p:nvSpPr>
        <p:spPr>
          <a:xfrm rot="16200000">
            <a:off x="-412252" y="3666962"/>
            <a:ext cx="2535911" cy="400006"/>
          </a:xfrm>
          <a:prstGeom prst="rect">
            <a:avLst/>
          </a:prstGeom>
          <a:noFill/>
        </p:spPr>
        <p:txBody>
          <a:bodyPr wrap="none" rtlCol="0">
            <a:spAutoFit/>
          </a:bodyPr>
          <a:lstStyle/>
          <a:p>
            <a:pPr algn="ctr"/>
            <a:r>
              <a:rPr lang="en-US" sz="1999" b="1" dirty="0"/>
              <a:t>Increased Speedup</a:t>
            </a:r>
          </a:p>
        </p:txBody>
      </p:sp>
      <p:grpSp>
        <p:nvGrpSpPr>
          <p:cNvPr id="24" name="Group 23"/>
          <p:cNvGrpSpPr/>
          <p:nvPr/>
        </p:nvGrpSpPr>
        <p:grpSpPr>
          <a:xfrm>
            <a:off x="10145029" y="1318677"/>
            <a:ext cx="791677" cy="4421436"/>
            <a:chOff x="9607176" y="1318126"/>
            <a:chExt cx="791883" cy="4422588"/>
          </a:xfrm>
        </p:grpSpPr>
        <p:sp>
          <p:nvSpPr>
            <p:cNvPr id="13" name="Up Arrow 12"/>
            <p:cNvSpPr/>
            <p:nvPr/>
          </p:nvSpPr>
          <p:spPr>
            <a:xfrm>
              <a:off x="9607176" y="1318126"/>
              <a:ext cx="791883" cy="4422588"/>
            </a:xfrm>
            <a:prstGeom prst="upArrow">
              <a:avLst/>
            </a:prstGeom>
            <a:solidFill>
              <a:schemeClr val="bg1">
                <a:lumMod val="8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6" name="TextBox 15"/>
            <p:cNvSpPr txBox="1"/>
            <p:nvPr/>
          </p:nvSpPr>
          <p:spPr>
            <a:xfrm rot="16200000">
              <a:off x="8400820" y="3430721"/>
              <a:ext cx="3178023" cy="400110"/>
            </a:xfrm>
            <a:prstGeom prst="rect">
              <a:avLst/>
            </a:prstGeom>
            <a:noFill/>
          </p:spPr>
          <p:txBody>
            <a:bodyPr wrap="none" rtlCol="0">
              <a:spAutoFit/>
            </a:bodyPr>
            <a:lstStyle/>
            <a:p>
              <a:pPr algn="ctr"/>
              <a:r>
                <a:rPr lang="en-US" sz="1999" b="1" dirty="0"/>
                <a:t>Increased Independence</a:t>
              </a:r>
            </a:p>
          </p:txBody>
        </p:sp>
      </p:grpSp>
      <p:grpSp>
        <p:nvGrpSpPr>
          <p:cNvPr id="25" name="Group 24"/>
          <p:cNvGrpSpPr/>
          <p:nvPr/>
        </p:nvGrpSpPr>
        <p:grpSpPr>
          <a:xfrm>
            <a:off x="11147360" y="1348552"/>
            <a:ext cx="820016" cy="4421436"/>
            <a:chOff x="10609770" y="1348009"/>
            <a:chExt cx="820230" cy="4422588"/>
          </a:xfrm>
        </p:grpSpPr>
        <p:sp>
          <p:nvSpPr>
            <p:cNvPr id="12" name="Down Arrow 11"/>
            <p:cNvSpPr/>
            <p:nvPr/>
          </p:nvSpPr>
          <p:spPr>
            <a:xfrm>
              <a:off x="10609770" y="1348009"/>
              <a:ext cx="820230" cy="4422588"/>
            </a:xfrm>
            <a:prstGeom prst="downArrow">
              <a:avLst/>
            </a:prstGeom>
            <a:solidFill>
              <a:schemeClr val="bg1">
                <a:lumMod val="85000"/>
              </a:schemeClr>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7" name="TextBox 16"/>
            <p:cNvSpPr txBox="1"/>
            <p:nvPr/>
          </p:nvSpPr>
          <p:spPr>
            <a:xfrm rot="16200000">
              <a:off x="9700478" y="3346298"/>
              <a:ext cx="2564624" cy="400110"/>
            </a:xfrm>
            <a:prstGeom prst="rect">
              <a:avLst/>
            </a:prstGeom>
            <a:noFill/>
          </p:spPr>
          <p:txBody>
            <a:bodyPr wrap="none" rtlCol="0">
              <a:spAutoFit/>
            </a:bodyPr>
            <a:lstStyle/>
            <a:p>
              <a:pPr algn="ctr"/>
              <a:r>
                <a:rPr lang="en-US" sz="1999" b="1" dirty="0"/>
                <a:t>Increased Coupling</a:t>
              </a:r>
            </a:p>
          </p:txBody>
        </p:sp>
      </p:grpSp>
    </p:spTree>
    <p:extLst>
      <p:ext uri="{BB962C8B-B14F-4D97-AF65-F5344CB8AC3E}">
        <p14:creationId xmlns:p14="http://schemas.microsoft.com/office/powerpoint/2010/main" val="58995313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4D15A-C969-5A43-BD73-663D2444A3B8}"/>
              </a:ext>
            </a:extLst>
          </p:cNvPr>
          <p:cNvSpPr>
            <a:spLocks noGrp="1"/>
          </p:cNvSpPr>
          <p:nvPr>
            <p:ph type="ctrTitle"/>
          </p:nvPr>
        </p:nvSpPr>
        <p:spPr/>
        <p:txBody>
          <a:bodyPr/>
          <a:lstStyle/>
          <a:p>
            <a:r>
              <a:rPr lang="en-US" dirty="0"/>
              <a:t>Projects</a:t>
            </a:r>
          </a:p>
        </p:txBody>
      </p:sp>
      <p:sp>
        <p:nvSpPr>
          <p:cNvPr id="5" name="Subtitle 4">
            <a:extLst>
              <a:ext uri="{FF2B5EF4-FFF2-40B4-BE49-F238E27FC236}">
                <a16:creationId xmlns:a16="http://schemas.microsoft.com/office/drawing/2014/main" id="{04F5272B-EC6C-2E5A-716C-15494005CCC4}"/>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2588231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Right Arrow 57">
            <a:extLst>
              <a:ext uri="{FF2B5EF4-FFF2-40B4-BE49-F238E27FC236}">
                <a16:creationId xmlns:a16="http://schemas.microsoft.com/office/drawing/2014/main" id="{2202879D-E6B2-7044-B969-795868E642DF}"/>
              </a:ext>
            </a:extLst>
          </p:cNvPr>
          <p:cNvSpPr/>
          <p:nvPr/>
        </p:nvSpPr>
        <p:spPr>
          <a:xfrm>
            <a:off x="2033751" y="1825533"/>
            <a:ext cx="750334" cy="339490"/>
          </a:xfrm>
          <a:prstGeom prst="rightArrow">
            <a:avLst>
              <a:gd name="adj1" fmla="val 50000"/>
              <a:gd name="adj2" fmla="val 113041"/>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1" name="Rectangle 20">
            <a:extLst>
              <a:ext uri="{FF2B5EF4-FFF2-40B4-BE49-F238E27FC236}">
                <a16:creationId xmlns:a16="http://schemas.microsoft.com/office/drawing/2014/main" id="{0E2FD9C5-45AD-D741-A8AC-2462186F72A8}"/>
              </a:ext>
            </a:extLst>
          </p:cNvPr>
          <p:cNvSpPr/>
          <p:nvPr/>
        </p:nvSpPr>
        <p:spPr>
          <a:xfrm>
            <a:off x="152400" y="1552256"/>
            <a:ext cx="2057400" cy="3810000"/>
          </a:xfrm>
          <a:prstGeom prst="rect">
            <a:avLst/>
          </a:prstGeom>
          <a:solidFill>
            <a:schemeClr val="bg2">
              <a:lumMod val="40000"/>
              <a:lumOff val="60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 name="Title 2">
            <a:extLst>
              <a:ext uri="{FF2B5EF4-FFF2-40B4-BE49-F238E27FC236}">
                <a16:creationId xmlns:a16="http://schemas.microsoft.com/office/drawing/2014/main" id="{DB756180-04E7-B949-8E37-A89AF2D76CF7}"/>
              </a:ext>
            </a:extLst>
          </p:cNvPr>
          <p:cNvSpPr>
            <a:spLocks noGrp="1"/>
          </p:cNvSpPr>
          <p:nvPr>
            <p:ph type="title"/>
          </p:nvPr>
        </p:nvSpPr>
        <p:spPr/>
        <p:txBody>
          <a:bodyPr/>
          <a:lstStyle/>
          <a:p>
            <a:r>
              <a:rPr lang="en-US" dirty="0"/>
              <a:t>Approach to Scaling Up</a:t>
            </a:r>
          </a:p>
        </p:txBody>
      </p:sp>
      <p:sp>
        <p:nvSpPr>
          <p:cNvPr id="4" name="TextBox 3">
            <a:extLst>
              <a:ext uri="{FF2B5EF4-FFF2-40B4-BE49-F238E27FC236}">
                <a16:creationId xmlns:a16="http://schemas.microsoft.com/office/drawing/2014/main" id="{37A7CD9B-C7BF-9D4C-A083-3E0C57B72ACE}"/>
              </a:ext>
            </a:extLst>
          </p:cNvPr>
          <p:cNvSpPr txBox="1"/>
          <p:nvPr/>
        </p:nvSpPr>
        <p:spPr>
          <a:xfrm>
            <a:off x="152400" y="2873350"/>
            <a:ext cx="2057400" cy="523220"/>
          </a:xfrm>
          <a:prstGeom prst="rect">
            <a:avLst/>
          </a:prstGeom>
          <a:noFill/>
        </p:spPr>
        <p:txBody>
          <a:bodyPr wrap="square" rtlCol="0">
            <a:spAutoFit/>
          </a:bodyPr>
          <a:lstStyle/>
          <a:p>
            <a:pPr algn="ctr"/>
            <a:r>
              <a:rPr lang="en-US" sz="1400" b="1" dirty="0"/>
              <a:t>Application workflow running on desktop</a:t>
            </a:r>
          </a:p>
        </p:txBody>
      </p:sp>
      <p:sp>
        <p:nvSpPr>
          <p:cNvPr id="12" name="TextBox 11">
            <a:extLst>
              <a:ext uri="{FF2B5EF4-FFF2-40B4-BE49-F238E27FC236}">
                <a16:creationId xmlns:a16="http://schemas.microsoft.com/office/drawing/2014/main" id="{E1761B3F-C268-7840-8AE0-392D4B26A19C}"/>
              </a:ext>
            </a:extLst>
          </p:cNvPr>
          <p:cNvSpPr txBox="1"/>
          <p:nvPr/>
        </p:nvSpPr>
        <p:spPr>
          <a:xfrm>
            <a:off x="152400" y="4952856"/>
            <a:ext cx="2057400" cy="307777"/>
          </a:xfrm>
          <a:prstGeom prst="rect">
            <a:avLst/>
          </a:prstGeom>
          <a:noFill/>
        </p:spPr>
        <p:txBody>
          <a:bodyPr wrap="square" rtlCol="0">
            <a:spAutoFit/>
          </a:bodyPr>
          <a:lstStyle/>
          <a:p>
            <a:pPr algn="ctr"/>
            <a:r>
              <a:rPr lang="en-US" sz="1400" b="1" dirty="0"/>
              <a:t>Data sets or files</a:t>
            </a:r>
          </a:p>
        </p:txBody>
      </p:sp>
      <p:sp>
        <p:nvSpPr>
          <p:cNvPr id="6" name="TextBox 5">
            <a:extLst>
              <a:ext uri="{FF2B5EF4-FFF2-40B4-BE49-F238E27FC236}">
                <a16:creationId xmlns:a16="http://schemas.microsoft.com/office/drawing/2014/main" id="{219A46B5-7034-4E48-ABA4-1E589E16D591}"/>
              </a:ext>
            </a:extLst>
          </p:cNvPr>
          <p:cNvSpPr txBox="1"/>
          <p:nvPr/>
        </p:nvSpPr>
        <p:spPr>
          <a:xfrm>
            <a:off x="149904" y="1176974"/>
            <a:ext cx="2057400" cy="338554"/>
          </a:xfrm>
          <a:prstGeom prst="rect">
            <a:avLst/>
          </a:prstGeom>
          <a:noFill/>
        </p:spPr>
        <p:txBody>
          <a:bodyPr wrap="square" rtlCol="0">
            <a:spAutoFit/>
          </a:bodyPr>
          <a:lstStyle/>
          <a:p>
            <a:pPr algn="ctr"/>
            <a:r>
              <a:rPr lang="en-US" sz="1600" b="1" dirty="0"/>
              <a:t>Starting point</a:t>
            </a:r>
          </a:p>
        </p:txBody>
      </p:sp>
      <p:grpSp>
        <p:nvGrpSpPr>
          <p:cNvPr id="2" name="Group 1">
            <a:extLst>
              <a:ext uri="{FF2B5EF4-FFF2-40B4-BE49-F238E27FC236}">
                <a16:creationId xmlns:a16="http://schemas.microsoft.com/office/drawing/2014/main" id="{091FD768-1BD0-5147-AF45-5BB0B36C0C22}"/>
              </a:ext>
            </a:extLst>
          </p:cNvPr>
          <p:cNvGrpSpPr/>
          <p:nvPr/>
        </p:nvGrpSpPr>
        <p:grpSpPr>
          <a:xfrm>
            <a:off x="638393" y="3554506"/>
            <a:ext cx="1051878" cy="1338339"/>
            <a:chOff x="1804550" y="4176978"/>
            <a:chExt cx="1051878" cy="1338339"/>
          </a:xfrm>
        </p:grpSpPr>
        <p:pic>
          <p:nvPicPr>
            <p:cNvPr id="14" name="Picture 13">
              <a:extLst>
                <a:ext uri="{FF2B5EF4-FFF2-40B4-BE49-F238E27FC236}">
                  <a16:creationId xmlns:a16="http://schemas.microsoft.com/office/drawing/2014/main" id="{537CFEC8-EC2E-B94F-9429-2D60C89A2DA5}"/>
                </a:ext>
              </a:extLst>
            </p:cNvPr>
            <p:cNvPicPr>
              <a:picLocks noChangeAspect="1"/>
            </p:cNvPicPr>
            <p:nvPr/>
          </p:nvPicPr>
          <p:blipFill>
            <a:blip r:embed="rId3"/>
            <a:stretch>
              <a:fillRect/>
            </a:stretch>
          </p:blipFill>
          <p:spPr>
            <a:xfrm>
              <a:off x="2020390" y="4489166"/>
              <a:ext cx="836038" cy="1026151"/>
            </a:xfrm>
            <a:prstGeom prst="rect">
              <a:avLst/>
            </a:prstGeom>
          </p:spPr>
        </p:pic>
        <p:pic>
          <p:nvPicPr>
            <p:cNvPr id="33" name="Picture 32">
              <a:extLst>
                <a:ext uri="{FF2B5EF4-FFF2-40B4-BE49-F238E27FC236}">
                  <a16:creationId xmlns:a16="http://schemas.microsoft.com/office/drawing/2014/main" id="{8FF34DE2-73BE-8C45-AB7A-22C7E7C47D68}"/>
                </a:ext>
              </a:extLst>
            </p:cNvPr>
            <p:cNvPicPr>
              <a:picLocks noChangeAspect="1"/>
            </p:cNvPicPr>
            <p:nvPr/>
          </p:nvPicPr>
          <p:blipFill>
            <a:blip r:embed="rId3"/>
            <a:stretch>
              <a:fillRect/>
            </a:stretch>
          </p:blipFill>
          <p:spPr>
            <a:xfrm>
              <a:off x="1912470" y="4333072"/>
              <a:ext cx="836038" cy="1026151"/>
            </a:xfrm>
            <a:prstGeom prst="rect">
              <a:avLst/>
            </a:prstGeom>
            <a:effectLst>
              <a:outerShdw blurRad="50800" dist="38100" dir="2700000" algn="tl" rotWithShape="0">
                <a:prstClr val="black">
                  <a:alpha val="40000"/>
                </a:prstClr>
              </a:outerShdw>
            </a:effectLst>
          </p:spPr>
        </p:pic>
        <p:pic>
          <p:nvPicPr>
            <p:cNvPr id="34" name="Picture 33">
              <a:extLst>
                <a:ext uri="{FF2B5EF4-FFF2-40B4-BE49-F238E27FC236}">
                  <a16:creationId xmlns:a16="http://schemas.microsoft.com/office/drawing/2014/main" id="{CD5413C8-45A7-C84C-9710-4E803206FCF5}"/>
                </a:ext>
              </a:extLst>
            </p:cNvPr>
            <p:cNvPicPr>
              <a:picLocks noChangeAspect="1"/>
            </p:cNvPicPr>
            <p:nvPr/>
          </p:nvPicPr>
          <p:blipFill>
            <a:blip r:embed="rId3"/>
            <a:stretch>
              <a:fillRect/>
            </a:stretch>
          </p:blipFill>
          <p:spPr>
            <a:xfrm>
              <a:off x="1804550" y="4176978"/>
              <a:ext cx="836038" cy="1026151"/>
            </a:xfrm>
            <a:prstGeom prst="rect">
              <a:avLst/>
            </a:prstGeom>
            <a:effectLst>
              <a:outerShdw blurRad="50800" dist="38100" dir="2700000" algn="tl" rotWithShape="0">
                <a:prstClr val="black">
                  <a:alpha val="40000"/>
                </a:prstClr>
              </a:outerShdw>
            </a:effectLst>
          </p:spPr>
        </p:pic>
      </p:grpSp>
      <p:sp>
        <p:nvSpPr>
          <p:cNvPr id="56" name="Right Arrow 55">
            <a:extLst>
              <a:ext uri="{FF2B5EF4-FFF2-40B4-BE49-F238E27FC236}">
                <a16:creationId xmlns:a16="http://schemas.microsoft.com/office/drawing/2014/main" id="{99B1D2B3-A72E-6841-BD17-7715338FA3BC}"/>
              </a:ext>
            </a:extLst>
          </p:cNvPr>
          <p:cNvSpPr/>
          <p:nvPr/>
        </p:nvSpPr>
        <p:spPr>
          <a:xfrm>
            <a:off x="6905464" y="1825533"/>
            <a:ext cx="787109" cy="339490"/>
          </a:xfrm>
          <a:prstGeom prst="rightArrow">
            <a:avLst>
              <a:gd name="adj1" fmla="val 50000"/>
              <a:gd name="adj2" fmla="val 113041"/>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57" name="Right Arrow 56">
            <a:extLst>
              <a:ext uri="{FF2B5EF4-FFF2-40B4-BE49-F238E27FC236}">
                <a16:creationId xmlns:a16="http://schemas.microsoft.com/office/drawing/2014/main" id="{997653BA-F0E1-6C4D-A180-02D3C2F2A198}"/>
              </a:ext>
            </a:extLst>
          </p:cNvPr>
          <p:cNvSpPr/>
          <p:nvPr/>
        </p:nvSpPr>
        <p:spPr>
          <a:xfrm>
            <a:off x="9351906" y="1825533"/>
            <a:ext cx="787109" cy="339490"/>
          </a:xfrm>
          <a:prstGeom prst="rightArrow">
            <a:avLst>
              <a:gd name="adj1" fmla="val 50000"/>
              <a:gd name="adj2" fmla="val 113041"/>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7" name="Right Arrow 16">
            <a:extLst>
              <a:ext uri="{FF2B5EF4-FFF2-40B4-BE49-F238E27FC236}">
                <a16:creationId xmlns:a16="http://schemas.microsoft.com/office/drawing/2014/main" id="{8DFB2C25-D650-174A-B658-F68DE4C17AD6}"/>
              </a:ext>
            </a:extLst>
          </p:cNvPr>
          <p:cNvSpPr/>
          <p:nvPr/>
        </p:nvSpPr>
        <p:spPr>
          <a:xfrm>
            <a:off x="4459021" y="1825533"/>
            <a:ext cx="787109" cy="339490"/>
          </a:xfrm>
          <a:prstGeom prst="rightArrow">
            <a:avLst>
              <a:gd name="adj1" fmla="val 50000"/>
              <a:gd name="adj2" fmla="val 113041"/>
            </a:avLst>
          </a:prstGeom>
          <a:solidFill>
            <a:schemeClr val="tx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16" name="Rectangle 15">
            <a:extLst>
              <a:ext uri="{FF2B5EF4-FFF2-40B4-BE49-F238E27FC236}">
                <a16:creationId xmlns:a16="http://schemas.microsoft.com/office/drawing/2014/main" id="{200658B5-3513-D84A-8B8A-91DC6D59E312}"/>
              </a:ext>
            </a:extLst>
          </p:cNvPr>
          <p:cNvSpPr/>
          <p:nvPr/>
        </p:nvSpPr>
        <p:spPr>
          <a:xfrm>
            <a:off x="2784087" y="1667929"/>
            <a:ext cx="1901715" cy="641981"/>
          </a:xfrm>
          <a:prstGeom prst="rect">
            <a:avLst/>
          </a:prstGeom>
          <a:solidFill>
            <a:srgbClr val="013667"/>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bg1"/>
                </a:solidFill>
              </a:rPr>
              <a:t>Develop &amp; </a:t>
            </a:r>
          </a:p>
          <a:p>
            <a:pPr algn="ctr"/>
            <a:r>
              <a:rPr lang="en-US" sz="1600" b="1" dirty="0">
                <a:solidFill>
                  <a:schemeClr val="bg1"/>
                </a:solidFill>
              </a:rPr>
              <a:t>Validate Model</a:t>
            </a:r>
          </a:p>
        </p:txBody>
      </p:sp>
      <p:sp>
        <p:nvSpPr>
          <p:cNvPr id="36" name="Rectangle 35">
            <a:extLst>
              <a:ext uri="{FF2B5EF4-FFF2-40B4-BE49-F238E27FC236}">
                <a16:creationId xmlns:a16="http://schemas.microsoft.com/office/drawing/2014/main" id="{7AD2C4BC-4B17-4D40-8504-055319056219}"/>
              </a:ext>
            </a:extLst>
          </p:cNvPr>
          <p:cNvSpPr/>
          <p:nvPr/>
        </p:nvSpPr>
        <p:spPr>
          <a:xfrm>
            <a:off x="5246131" y="1667929"/>
            <a:ext cx="1901715" cy="641981"/>
          </a:xfrm>
          <a:prstGeom prst="rect">
            <a:avLst/>
          </a:prstGeom>
          <a:solidFill>
            <a:srgbClr val="00A5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bg1"/>
                </a:solidFill>
              </a:rPr>
              <a:t>Test Serial Code </a:t>
            </a:r>
          </a:p>
          <a:p>
            <a:pPr algn="ctr"/>
            <a:r>
              <a:rPr lang="en-US" sz="1600" b="1" dirty="0">
                <a:solidFill>
                  <a:schemeClr val="bg1"/>
                </a:solidFill>
              </a:rPr>
              <a:t>on Linux System</a:t>
            </a:r>
          </a:p>
        </p:txBody>
      </p:sp>
      <p:sp>
        <p:nvSpPr>
          <p:cNvPr id="37" name="Rectangle 36">
            <a:extLst>
              <a:ext uri="{FF2B5EF4-FFF2-40B4-BE49-F238E27FC236}">
                <a16:creationId xmlns:a16="http://schemas.microsoft.com/office/drawing/2014/main" id="{C615C081-EE19-2742-A242-3B2AE0E36453}"/>
              </a:ext>
            </a:extLst>
          </p:cNvPr>
          <p:cNvSpPr/>
          <p:nvPr/>
        </p:nvSpPr>
        <p:spPr>
          <a:xfrm>
            <a:off x="7708174" y="1667929"/>
            <a:ext cx="1901715" cy="641981"/>
          </a:xfrm>
          <a:prstGeom prst="rect">
            <a:avLst/>
          </a:prstGeom>
          <a:solidFill>
            <a:srgbClr val="00A5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bg1"/>
                </a:solidFill>
              </a:rPr>
              <a:t>Scale Code to Multiple Cores</a:t>
            </a:r>
          </a:p>
        </p:txBody>
      </p:sp>
      <p:sp>
        <p:nvSpPr>
          <p:cNvPr id="38" name="Rectangle 37">
            <a:extLst>
              <a:ext uri="{FF2B5EF4-FFF2-40B4-BE49-F238E27FC236}">
                <a16:creationId xmlns:a16="http://schemas.microsoft.com/office/drawing/2014/main" id="{E77A4602-05A9-5B4B-8FDF-263517712C3B}"/>
              </a:ext>
            </a:extLst>
          </p:cNvPr>
          <p:cNvSpPr/>
          <p:nvPr/>
        </p:nvSpPr>
        <p:spPr>
          <a:xfrm>
            <a:off x="10168759" y="1667929"/>
            <a:ext cx="1812863" cy="641981"/>
          </a:xfrm>
          <a:prstGeom prst="rect">
            <a:avLst/>
          </a:prstGeom>
          <a:solidFill>
            <a:srgbClr val="013667"/>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b="1" dirty="0">
                <a:solidFill>
                  <a:schemeClr val="bg1"/>
                </a:solidFill>
              </a:rPr>
              <a:t>Post-Process Results</a:t>
            </a:r>
          </a:p>
        </p:txBody>
      </p:sp>
      <p:grpSp>
        <p:nvGrpSpPr>
          <p:cNvPr id="25" name="Group 24">
            <a:extLst>
              <a:ext uri="{FF2B5EF4-FFF2-40B4-BE49-F238E27FC236}">
                <a16:creationId xmlns:a16="http://schemas.microsoft.com/office/drawing/2014/main" id="{852A18A4-29A6-EA4A-997F-8B108DED0A49}"/>
              </a:ext>
            </a:extLst>
          </p:cNvPr>
          <p:cNvGrpSpPr/>
          <p:nvPr/>
        </p:nvGrpSpPr>
        <p:grpSpPr>
          <a:xfrm>
            <a:off x="573517" y="1724368"/>
            <a:ext cx="1215166" cy="1215166"/>
            <a:chOff x="571929" y="1315112"/>
            <a:chExt cx="1215166" cy="1215166"/>
          </a:xfrm>
        </p:grpSpPr>
        <p:sp>
          <p:nvSpPr>
            <p:cNvPr id="24" name="Rectangle 23">
              <a:extLst>
                <a:ext uri="{FF2B5EF4-FFF2-40B4-BE49-F238E27FC236}">
                  <a16:creationId xmlns:a16="http://schemas.microsoft.com/office/drawing/2014/main" id="{EF5E6C09-7B53-8B4D-938B-251E07A4FA34}"/>
                </a:ext>
              </a:extLst>
            </p:cNvPr>
            <p:cNvSpPr/>
            <p:nvPr/>
          </p:nvSpPr>
          <p:spPr>
            <a:xfrm>
              <a:off x="608012" y="1447391"/>
              <a:ext cx="1143000" cy="733024"/>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pic>
          <p:nvPicPr>
            <p:cNvPr id="20" name="Picture 19">
              <a:extLst>
                <a:ext uri="{FF2B5EF4-FFF2-40B4-BE49-F238E27FC236}">
                  <a16:creationId xmlns:a16="http://schemas.microsoft.com/office/drawing/2014/main" id="{BD7620AA-81BE-7444-A538-792DD988EEC0}"/>
                </a:ext>
              </a:extLst>
            </p:cNvPr>
            <p:cNvPicPr>
              <a:picLocks noChangeAspect="1"/>
            </p:cNvPicPr>
            <p:nvPr/>
          </p:nvPicPr>
          <p:blipFill>
            <a:blip r:embed="rId4"/>
            <a:stretch>
              <a:fillRect/>
            </a:stretch>
          </p:blipFill>
          <p:spPr>
            <a:xfrm>
              <a:off x="571929" y="1315112"/>
              <a:ext cx="1215166" cy="1215166"/>
            </a:xfrm>
            <a:prstGeom prst="rect">
              <a:avLst/>
            </a:prstGeom>
          </p:spPr>
        </p:pic>
      </p:grpSp>
      <p:pic>
        <p:nvPicPr>
          <p:cNvPr id="23" name="Picture 22">
            <a:extLst>
              <a:ext uri="{FF2B5EF4-FFF2-40B4-BE49-F238E27FC236}">
                <a16:creationId xmlns:a16="http://schemas.microsoft.com/office/drawing/2014/main" id="{93906B85-08C5-6247-BF62-DEE31E727C88}"/>
              </a:ext>
            </a:extLst>
          </p:cNvPr>
          <p:cNvPicPr>
            <a:picLocks noChangeAspect="1"/>
          </p:cNvPicPr>
          <p:nvPr/>
        </p:nvPicPr>
        <p:blipFill>
          <a:blip r:embed="rId5"/>
          <a:stretch>
            <a:fillRect/>
          </a:stretch>
        </p:blipFill>
        <p:spPr>
          <a:xfrm>
            <a:off x="674364" y="1943288"/>
            <a:ext cx="995509" cy="533541"/>
          </a:xfrm>
          <a:prstGeom prst="rect">
            <a:avLst/>
          </a:prstGeom>
        </p:spPr>
      </p:pic>
      <p:sp>
        <p:nvSpPr>
          <p:cNvPr id="28" name="TextBox 27">
            <a:extLst>
              <a:ext uri="{FF2B5EF4-FFF2-40B4-BE49-F238E27FC236}">
                <a16:creationId xmlns:a16="http://schemas.microsoft.com/office/drawing/2014/main" id="{635253A7-C200-E748-B9B6-31BE75363F84}"/>
              </a:ext>
            </a:extLst>
          </p:cNvPr>
          <p:cNvSpPr txBox="1"/>
          <p:nvPr/>
        </p:nvSpPr>
        <p:spPr>
          <a:xfrm>
            <a:off x="2784085" y="2342737"/>
            <a:ext cx="1901714" cy="2841804"/>
          </a:xfrm>
          <a:prstGeom prst="rect">
            <a:avLst/>
          </a:prstGeom>
          <a:noFill/>
        </p:spPr>
        <p:txBody>
          <a:bodyPr wrap="square" lIns="0" rIns="0" rtlCol="0">
            <a:spAutoFit/>
          </a:bodyPr>
          <a:lstStyle/>
          <a:p>
            <a:pPr>
              <a:spcAft>
                <a:spcPts val="400"/>
              </a:spcAft>
            </a:pPr>
            <a:r>
              <a:rPr lang="en-US" sz="1400" b="1" dirty="0">
                <a:solidFill>
                  <a:srgbClr val="013667"/>
                </a:solidFill>
              </a:rPr>
              <a:t>Explore Models</a:t>
            </a:r>
          </a:p>
          <a:p>
            <a:pPr>
              <a:spcBef>
                <a:spcPts val="1200"/>
              </a:spcBef>
              <a:spcAft>
                <a:spcPts val="400"/>
              </a:spcAft>
            </a:pPr>
            <a:r>
              <a:rPr lang="en-US" sz="1400" b="1" dirty="0">
                <a:solidFill>
                  <a:srgbClr val="013667"/>
                </a:solidFill>
              </a:rPr>
              <a:t>Condition Data</a:t>
            </a:r>
          </a:p>
          <a:p>
            <a:pPr marL="320040" indent="-182880">
              <a:spcAft>
                <a:spcPts val="400"/>
              </a:spcAft>
              <a:buFont typeface="Arial" panose="020B0604020202020204" pitchFamily="34" charset="0"/>
              <a:buChar char="•"/>
            </a:pPr>
            <a:r>
              <a:rPr lang="en-US" sz="1200" b="1" dirty="0">
                <a:solidFill>
                  <a:srgbClr val="013667"/>
                </a:solidFill>
              </a:rPr>
              <a:t>Explore data sets using graphing tools</a:t>
            </a:r>
          </a:p>
          <a:p>
            <a:pPr marL="320040" indent="-182880">
              <a:spcAft>
                <a:spcPts val="400"/>
              </a:spcAft>
              <a:buFont typeface="Arial" panose="020B0604020202020204" pitchFamily="34" charset="0"/>
              <a:buChar char="•"/>
            </a:pPr>
            <a:r>
              <a:rPr lang="en-US" sz="1200" b="1" dirty="0">
                <a:solidFill>
                  <a:srgbClr val="013667"/>
                </a:solidFill>
              </a:rPr>
              <a:t>Prepare for ML models</a:t>
            </a:r>
          </a:p>
          <a:p>
            <a:pPr>
              <a:spcBef>
                <a:spcPts val="1200"/>
              </a:spcBef>
              <a:spcAft>
                <a:spcPts val="400"/>
              </a:spcAft>
            </a:pPr>
            <a:r>
              <a:rPr lang="en-US" sz="1400" b="1" dirty="0">
                <a:solidFill>
                  <a:srgbClr val="013667"/>
                </a:solidFill>
              </a:rPr>
              <a:t>Develop algorithm    or model</a:t>
            </a:r>
          </a:p>
          <a:p>
            <a:pPr>
              <a:spcBef>
                <a:spcPts val="1200"/>
              </a:spcBef>
              <a:spcAft>
                <a:spcPts val="400"/>
              </a:spcAft>
            </a:pPr>
            <a:r>
              <a:rPr lang="en-US" sz="1400" b="1" dirty="0">
                <a:solidFill>
                  <a:srgbClr val="013667"/>
                </a:solidFill>
              </a:rPr>
              <a:t>Test and Validate algorithm or model</a:t>
            </a:r>
          </a:p>
        </p:txBody>
      </p:sp>
      <p:sp>
        <p:nvSpPr>
          <p:cNvPr id="60" name="TextBox 59">
            <a:extLst>
              <a:ext uri="{FF2B5EF4-FFF2-40B4-BE49-F238E27FC236}">
                <a16:creationId xmlns:a16="http://schemas.microsoft.com/office/drawing/2014/main" id="{4462EAE7-31E2-864A-85E5-B65BEEF2B703}"/>
              </a:ext>
            </a:extLst>
          </p:cNvPr>
          <p:cNvSpPr txBox="1"/>
          <p:nvPr/>
        </p:nvSpPr>
        <p:spPr>
          <a:xfrm>
            <a:off x="5243821" y="2342737"/>
            <a:ext cx="1901714" cy="3785652"/>
          </a:xfrm>
          <a:prstGeom prst="rect">
            <a:avLst/>
          </a:prstGeom>
          <a:noFill/>
        </p:spPr>
        <p:txBody>
          <a:bodyPr wrap="square" lIns="0" rIns="0" rtlCol="0">
            <a:spAutoFit/>
          </a:bodyPr>
          <a:lstStyle/>
          <a:p>
            <a:pPr>
              <a:spcBef>
                <a:spcPts val="1200"/>
              </a:spcBef>
              <a:spcAft>
                <a:spcPts val="400"/>
              </a:spcAft>
            </a:pPr>
            <a:r>
              <a:rPr lang="en-US" sz="1400" b="1" dirty="0">
                <a:solidFill>
                  <a:srgbClr val="00A550"/>
                </a:solidFill>
              </a:rPr>
              <a:t>Transfer data to system for testing</a:t>
            </a:r>
          </a:p>
          <a:p>
            <a:pPr>
              <a:spcBef>
                <a:spcPts val="1200"/>
              </a:spcBef>
              <a:spcAft>
                <a:spcPts val="400"/>
              </a:spcAft>
            </a:pPr>
            <a:r>
              <a:rPr lang="en-US" sz="1400" b="1" dirty="0">
                <a:solidFill>
                  <a:srgbClr val="00A550"/>
                </a:solidFill>
              </a:rPr>
              <a:t>Transfer code to system for testing</a:t>
            </a:r>
          </a:p>
          <a:p>
            <a:pPr>
              <a:spcBef>
                <a:spcPts val="1200"/>
              </a:spcBef>
              <a:spcAft>
                <a:spcPts val="400"/>
              </a:spcAft>
            </a:pPr>
            <a:r>
              <a:rPr lang="en-US" sz="1400" b="1" dirty="0">
                <a:solidFill>
                  <a:srgbClr val="00A550"/>
                </a:solidFill>
              </a:rPr>
              <a:t>Establish environment consistent with development environment</a:t>
            </a:r>
          </a:p>
          <a:p>
            <a:pPr>
              <a:spcBef>
                <a:spcPts val="1200"/>
              </a:spcBef>
              <a:spcAft>
                <a:spcPts val="400"/>
              </a:spcAft>
            </a:pPr>
            <a:r>
              <a:rPr lang="en-US" sz="1400" b="1" dirty="0">
                <a:solidFill>
                  <a:srgbClr val="00A550"/>
                </a:solidFill>
              </a:rPr>
              <a:t>Run validated model on single core and verify results</a:t>
            </a:r>
          </a:p>
          <a:p>
            <a:pPr marL="285750" indent="-194310">
              <a:spcAft>
                <a:spcPts val="400"/>
              </a:spcAft>
              <a:buFont typeface="Arial" panose="020B0604020202020204" pitchFamily="34" charset="0"/>
              <a:buChar char="•"/>
            </a:pPr>
            <a:r>
              <a:rPr lang="en-US" sz="1200" b="1" dirty="0" err="1">
                <a:solidFill>
                  <a:srgbClr val="00A550"/>
                </a:solidFill>
              </a:rPr>
              <a:t>Matlab</a:t>
            </a:r>
            <a:endParaRPr lang="en-US" sz="1200" b="1" dirty="0">
              <a:solidFill>
                <a:srgbClr val="00A550"/>
              </a:solidFill>
            </a:endParaRPr>
          </a:p>
          <a:p>
            <a:pPr marL="285750" indent="-194310">
              <a:spcAft>
                <a:spcPts val="400"/>
              </a:spcAft>
              <a:buFont typeface="Arial" panose="020B0604020202020204" pitchFamily="34" charset="0"/>
              <a:buChar char="•"/>
            </a:pPr>
            <a:r>
              <a:rPr lang="en-US" sz="1200" b="1" dirty="0">
                <a:solidFill>
                  <a:srgbClr val="00A550"/>
                </a:solidFill>
              </a:rPr>
              <a:t>Python</a:t>
            </a:r>
          </a:p>
          <a:p>
            <a:pPr marL="285750" indent="-194310">
              <a:spcAft>
                <a:spcPts val="400"/>
              </a:spcAft>
              <a:buFont typeface="Arial" panose="020B0604020202020204" pitchFamily="34" charset="0"/>
              <a:buChar char="•"/>
            </a:pPr>
            <a:r>
              <a:rPr lang="en-US" sz="1200" b="1" dirty="0">
                <a:solidFill>
                  <a:srgbClr val="00A550"/>
                </a:solidFill>
              </a:rPr>
              <a:t>C/C++</a:t>
            </a:r>
            <a:endParaRPr lang="en-US" sz="1400" b="1" dirty="0">
              <a:solidFill>
                <a:srgbClr val="00A550"/>
              </a:solidFill>
            </a:endParaRPr>
          </a:p>
        </p:txBody>
      </p:sp>
      <p:sp>
        <p:nvSpPr>
          <p:cNvPr id="61" name="TextBox 60">
            <a:extLst>
              <a:ext uri="{FF2B5EF4-FFF2-40B4-BE49-F238E27FC236}">
                <a16:creationId xmlns:a16="http://schemas.microsoft.com/office/drawing/2014/main" id="{09E29121-AF65-1D49-B20D-2F116B6E60B5}"/>
              </a:ext>
            </a:extLst>
          </p:cNvPr>
          <p:cNvSpPr txBox="1"/>
          <p:nvPr/>
        </p:nvSpPr>
        <p:spPr>
          <a:xfrm>
            <a:off x="7719820" y="2342738"/>
            <a:ext cx="1957580" cy="2913618"/>
          </a:xfrm>
          <a:prstGeom prst="rect">
            <a:avLst/>
          </a:prstGeom>
          <a:noFill/>
        </p:spPr>
        <p:txBody>
          <a:bodyPr wrap="square" lIns="0" rIns="0" rtlCol="0">
            <a:spAutoFit/>
          </a:bodyPr>
          <a:lstStyle/>
          <a:p>
            <a:pPr>
              <a:spcBef>
                <a:spcPts val="1200"/>
              </a:spcBef>
              <a:spcAft>
                <a:spcPts val="400"/>
              </a:spcAft>
            </a:pPr>
            <a:r>
              <a:rPr lang="en-US" sz="1400" b="1" dirty="0">
                <a:solidFill>
                  <a:srgbClr val="00A550"/>
                </a:solidFill>
              </a:rPr>
              <a:t>Explore methods of scaling</a:t>
            </a:r>
          </a:p>
          <a:p>
            <a:pPr marL="320040" indent="-182880">
              <a:spcAft>
                <a:spcPts val="400"/>
              </a:spcAft>
              <a:buFont typeface="Arial" panose="020B0604020202020204" pitchFamily="34" charset="0"/>
              <a:buChar char="•"/>
            </a:pPr>
            <a:r>
              <a:rPr lang="en-US" sz="1200" b="1" dirty="0">
                <a:solidFill>
                  <a:srgbClr val="00A550"/>
                </a:solidFill>
              </a:rPr>
              <a:t>Linux</a:t>
            </a:r>
          </a:p>
          <a:p>
            <a:pPr marL="320040" indent="-182880">
              <a:spcAft>
                <a:spcPts val="400"/>
              </a:spcAft>
              <a:buFont typeface="Arial" panose="020B0604020202020204" pitchFamily="34" charset="0"/>
              <a:buChar char="•"/>
            </a:pPr>
            <a:r>
              <a:rPr lang="en-US" sz="1200" b="1" dirty="0">
                <a:solidFill>
                  <a:srgbClr val="00A550"/>
                </a:solidFill>
              </a:rPr>
              <a:t>Scheduler commands</a:t>
            </a:r>
          </a:p>
          <a:p>
            <a:pPr>
              <a:spcBef>
                <a:spcPts val="1200"/>
              </a:spcBef>
              <a:spcAft>
                <a:spcPts val="400"/>
              </a:spcAft>
            </a:pPr>
            <a:r>
              <a:rPr lang="en-US" sz="1400" b="1" dirty="0">
                <a:solidFill>
                  <a:srgbClr val="00A550"/>
                </a:solidFill>
              </a:rPr>
              <a:t>Develop distributed   or High Throughput version of algorithm  or model</a:t>
            </a:r>
          </a:p>
          <a:p>
            <a:pPr>
              <a:spcBef>
                <a:spcPts val="1200"/>
              </a:spcBef>
              <a:spcAft>
                <a:spcPts val="400"/>
              </a:spcAft>
            </a:pPr>
            <a:r>
              <a:rPr lang="en-US" sz="1400" b="1" dirty="0">
                <a:solidFill>
                  <a:srgbClr val="00A550"/>
                </a:solidFill>
              </a:rPr>
              <a:t>Run algorithm at scale – production runs are batch submissions</a:t>
            </a:r>
          </a:p>
        </p:txBody>
      </p:sp>
      <p:sp>
        <p:nvSpPr>
          <p:cNvPr id="62" name="TextBox 61">
            <a:extLst>
              <a:ext uri="{FF2B5EF4-FFF2-40B4-BE49-F238E27FC236}">
                <a16:creationId xmlns:a16="http://schemas.microsoft.com/office/drawing/2014/main" id="{B7C66885-E2ED-4C44-B001-67514339AF31}"/>
              </a:ext>
            </a:extLst>
          </p:cNvPr>
          <p:cNvSpPr txBox="1"/>
          <p:nvPr/>
        </p:nvSpPr>
        <p:spPr>
          <a:xfrm>
            <a:off x="10168759" y="2342737"/>
            <a:ext cx="1812863" cy="2051844"/>
          </a:xfrm>
          <a:prstGeom prst="rect">
            <a:avLst/>
          </a:prstGeom>
          <a:noFill/>
        </p:spPr>
        <p:txBody>
          <a:bodyPr wrap="square" lIns="0" rIns="0" rtlCol="0">
            <a:spAutoFit/>
          </a:bodyPr>
          <a:lstStyle/>
          <a:p>
            <a:pPr>
              <a:spcBef>
                <a:spcPts val="1200"/>
              </a:spcBef>
              <a:spcAft>
                <a:spcPts val="400"/>
              </a:spcAft>
            </a:pPr>
            <a:r>
              <a:rPr lang="en-US" sz="1400" b="1" dirty="0">
                <a:solidFill>
                  <a:srgbClr val="013667"/>
                </a:solidFill>
              </a:rPr>
              <a:t>Transfer data to  local machine</a:t>
            </a:r>
          </a:p>
          <a:p>
            <a:pPr>
              <a:spcBef>
                <a:spcPts val="1200"/>
              </a:spcBef>
              <a:spcAft>
                <a:spcPts val="400"/>
              </a:spcAft>
            </a:pPr>
            <a:r>
              <a:rPr lang="en-US" sz="1400" b="1" dirty="0">
                <a:solidFill>
                  <a:srgbClr val="013667"/>
                </a:solidFill>
              </a:rPr>
              <a:t>Plot results</a:t>
            </a:r>
          </a:p>
          <a:p>
            <a:pPr marL="320040" indent="-182880">
              <a:spcAft>
                <a:spcPts val="400"/>
              </a:spcAft>
              <a:buFont typeface="Arial" panose="020B0604020202020204" pitchFamily="34" charset="0"/>
              <a:buChar char="•"/>
            </a:pPr>
            <a:r>
              <a:rPr lang="en-US" sz="1200" b="1" dirty="0" err="1">
                <a:solidFill>
                  <a:srgbClr val="013667"/>
                </a:solidFill>
              </a:rPr>
              <a:t>Matlab</a:t>
            </a:r>
            <a:endParaRPr lang="en-US" sz="1200" b="1" dirty="0">
              <a:solidFill>
                <a:srgbClr val="013667"/>
              </a:solidFill>
            </a:endParaRPr>
          </a:p>
          <a:p>
            <a:pPr marL="320040" indent="-182880">
              <a:spcAft>
                <a:spcPts val="400"/>
              </a:spcAft>
              <a:buFont typeface="Arial" panose="020B0604020202020204" pitchFamily="34" charset="0"/>
              <a:buChar char="•"/>
            </a:pPr>
            <a:r>
              <a:rPr lang="en-US" sz="1200" b="1" dirty="0">
                <a:solidFill>
                  <a:srgbClr val="013667"/>
                </a:solidFill>
              </a:rPr>
              <a:t>Python</a:t>
            </a:r>
          </a:p>
          <a:p>
            <a:pPr>
              <a:spcBef>
                <a:spcPts val="1200"/>
              </a:spcBef>
              <a:spcAft>
                <a:spcPts val="400"/>
              </a:spcAft>
            </a:pPr>
            <a:r>
              <a:rPr lang="en-US" sz="1400" b="1" dirty="0">
                <a:solidFill>
                  <a:srgbClr val="013667"/>
                </a:solidFill>
              </a:rPr>
              <a:t>Analyze results to determine next steps</a:t>
            </a:r>
          </a:p>
        </p:txBody>
      </p:sp>
      <p:grpSp>
        <p:nvGrpSpPr>
          <p:cNvPr id="32" name="Group 31">
            <a:extLst>
              <a:ext uri="{FF2B5EF4-FFF2-40B4-BE49-F238E27FC236}">
                <a16:creationId xmlns:a16="http://schemas.microsoft.com/office/drawing/2014/main" id="{455E0CC5-A6F0-FC45-A761-24F18363820B}"/>
              </a:ext>
            </a:extLst>
          </p:cNvPr>
          <p:cNvGrpSpPr/>
          <p:nvPr/>
        </p:nvGrpSpPr>
        <p:grpSpPr>
          <a:xfrm>
            <a:off x="10251686" y="5584635"/>
            <a:ext cx="1775585" cy="736600"/>
            <a:chOff x="10204449" y="5187950"/>
            <a:chExt cx="1775585" cy="736600"/>
          </a:xfrm>
        </p:grpSpPr>
        <p:sp>
          <p:nvSpPr>
            <p:cNvPr id="31" name="Rectangle 30">
              <a:extLst>
                <a:ext uri="{FF2B5EF4-FFF2-40B4-BE49-F238E27FC236}">
                  <a16:creationId xmlns:a16="http://schemas.microsoft.com/office/drawing/2014/main" id="{93FFD09F-B4A4-8042-ABA6-45245C87DFE0}"/>
                </a:ext>
              </a:extLst>
            </p:cNvPr>
            <p:cNvSpPr/>
            <p:nvPr/>
          </p:nvSpPr>
          <p:spPr>
            <a:xfrm>
              <a:off x="10204449" y="5187950"/>
              <a:ext cx="1746251" cy="736600"/>
            </a:xfrm>
            <a:prstGeom prst="rect">
              <a:avLst/>
            </a:prstGeom>
            <a:solidFill>
              <a:schemeClr val="bg1"/>
            </a:solidFill>
            <a:ln w="12700">
              <a:solidFill>
                <a:schemeClr val="tx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29" name="Rectangle 28">
              <a:extLst>
                <a:ext uri="{FF2B5EF4-FFF2-40B4-BE49-F238E27FC236}">
                  <a16:creationId xmlns:a16="http://schemas.microsoft.com/office/drawing/2014/main" id="{F9337E0D-EAD0-B246-9E43-B3F76D904E4E}"/>
                </a:ext>
              </a:extLst>
            </p:cNvPr>
            <p:cNvSpPr/>
            <p:nvPr/>
          </p:nvSpPr>
          <p:spPr>
            <a:xfrm>
              <a:off x="10285412" y="5273429"/>
              <a:ext cx="344087" cy="228600"/>
            </a:xfrm>
            <a:prstGeom prst="rect">
              <a:avLst/>
            </a:prstGeom>
            <a:solidFill>
              <a:srgbClr val="013667"/>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sp>
          <p:nvSpPr>
            <p:cNvPr id="30" name="TextBox 29">
              <a:extLst>
                <a:ext uri="{FF2B5EF4-FFF2-40B4-BE49-F238E27FC236}">
                  <a16:creationId xmlns:a16="http://schemas.microsoft.com/office/drawing/2014/main" id="{D123573A-1DF8-A148-A05E-5640F775BEA9}"/>
                </a:ext>
              </a:extLst>
            </p:cNvPr>
            <p:cNvSpPr txBox="1"/>
            <p:nvPr/>
          </p:nvSpPr>
          <p:spPr>
            <a:xfrm>
              <a:off x="10629500" y="5248029"/>
              <a:ext cx="1350534" cy="615553"/>
            </a:xfrm>
            <a:prstGeom prst="rect">
              <a:avLst/>
            </a:prstGeom>
            <a:noFill/>
          </p:spPr>
          <p:txBody>
            <a:bodyPr wrap="square" rtlCol="0">
              <a:spAutoFit/>
            </a:bodyPr>
            <a:lstStyle/>
            <a:p>
              <a:pPr>
                <a:spcAft>
                  <a:spcPts val="1200"/>
                </a:spcAft>
              </a:pPr>
              <a:r>
                <a:rPr lang="en-US" sz="1200" b="1" dirty="0">
                  <a:solidFill>
                    <a:srgbClr val="013667"/>
                  </a:solidFill>
                </a:rPr>
                <a:t>Local Machine</a:t>
              </a:r>
            </a:p>
            <a:p>
              <a:pPr>
                <a:spcAft>
                  <a:spcPts val="1200"/>
                </a:spcAft>
              </a:pPr>
              <a:r>
                <a:rPr lang="en-US" sz="1200" b="1" dirty="0">
                  <a:solidFill>
                    <a:srgbClr val="00A550"/>
                  </a:solidFill>
                </a:rPr>
                <a:t>Supercomputer</a:t>
              </a:r>
            </a:p>
          </p:txBody>
        </p:sp>
        <p:sp>
          <p:nvSpPr>
            <p:cNvPr id="63" name="Rectangle 62">
              <a:extLst>
                <a:ext uri="{FF2B5EF4-FFF2-40B4-BE49-F238E27FC236}">
                  <a16:creationId xmlns:a16="http://schemas.microsoft.com/office/drawing/2014/main" id="{5FC36A34-0F48-324F-8986-05FE6E7D7CAC}"/>
                </a:ext>
              </a:extLst>
            </p:cNvPr>
            <p:cNvSpPr/>
            <p:nvPr/>
          </p:nvSpPr>
          <p:spPr>
            <a:xfrm>
              <a:off x="10285412" y="5603875"/>
              <a:ext cx="344087" cy="228600"/>
            </a:xfrm>
            <a:prstGeom prst="rect">
              <a:avLst/>
            </a:prstGeom>
            <a:solidFill>
              <a:srgbClr val="00A5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b="1" dirty="0">
                <a:solidFill>
                  <a:schemeClr val="tx1"/>
                </a:solidFill>
              </a:endParaRPr>
            </a:p>
          </p:txBody>
        </p:sp>
      </p:grpSp>
      <p:pic>
        <p:nvPicPr>
          <p:cNvPr id="7" name="Picture 6">
            <a:extLst>
              <a:ext uri="{FF2B5EF4-FFF2-40B4-BE49-F238E27FC236}">
                <a16:creationId xmlns:a16="http://schemas.microsoft.com/office/drawing/2014/main" id="{699C667A-01AF-EE3F-B7D1-C1E20EB16005}"/>
              </a:ext>
            </a:extLst>
          </p:cNvPr>
          <p:cNvPicPr>
            <a:picLocks noChangeAspect="1"/>
          </p:cNvPicPr>
          <p:nvPr/>
        </p:nvPicPr>
        <p:blipFill>
          <a:blip r:embed="rId6"/>
          <a:stretch>
            <a:fillRect/>
          </a:stretch>
        </p:blipFill>
        <p:spPr>
          <a:xfrm>
            <a:off x="2616200" y="6011550"/>
            <a:ext cx="6959600" cy="711200"/>
          </a:xfrm>
          <a:prstGeom prst="rect">
            <a:avLst/>
          </a:prstGeom>
        </p:spPr>
      </p:pic>
    </p:spTree>
    <p:extLst>
      <p:ext uri="{BB962C8B-B14F-4D97-AF65-F5344CB8AC3E}">
        <p14:creationId xmlns:p14="http://schemas.microsoft.com/office/powerpoint/2010/main" val="32981638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E2CD5F-D1C8-8111-9734-855DE5B20938}"/>
              </a:ext>
            </a:extLst>
          </p:cNvPr>
          <p:cNvSpPr>
            <a:spLocks noGrp="1"/>
          </p:cNvSpPr>
          <p:nvPr>
            <p:ph type="title"/>
          </p:nvPr>
        </p:nvSpPr>
        <p:spPr/>
        <p:txBody>
          <a:bodyPr/>
          <a:lstStyle/>
          <a:p>
            <a:r>
              <a:rPr lang="en-US" dirty="0"/>
              <a:t>Guest Instructors and Helpers</a:t>
            </a:r>
          </a:p>
        </p:txBody>
      </p:sp>
      <p:sp>
        <p:nvSpPr>
          <p:cNvPr id="4" name="TextBox 3">
            <a:extLst>
              <a:ext uri="{FF2B5EF4-FFF2-40B4-BE49-F238E27FC236}">
                <a16:creationId xmlns:a16="http://schemas.microsoft.com/office/drawing/2014/main" id="{231508F9-3B1F-A9E9-BBE5-94072C5D0281}"/>
              </a:ext>
            </a:extLst>
          </p:cNvPr>
          <p:cNvSpPr txBox="1"/>
          <p:nvPr/>
        </p:nvSpPr>
        <p:spPr>
          <a:xfrm>
            <a:off x="8266859" y="5238122"/>
            <a:ext cx="3498897" cy="1477328"/>
          </a:xfrm>
          <a:prstGeom prst="rect">
            <a:avLst/>
          </a:prstGeom>
          <a:noFill/>
        </p:spPr>
        <p:txBody>
          <a:bodyPr wrap="square" rtlCol="0">
            <a:spAutoFit/>
          </a:bodyPr>
          <a:lstStyle/>
          <a:p>
            <a:pPr algn="ctr"/>
            <a:r>
              <a:rPr lang="en-US" b="1" dirty="0"/>
              <a:t>Dr. Albert Reuther, </a:t>
            </a:r>
          </a:p>
          <a:p>
            <a:pPr algn="ctr"/>
            <a:r>
              <a:rPr lang="en-US" b="1" dirty="0"/>
              <a:t>Senior Staff LLSC,</a:t>
            </a:r>
          </a:p>
          <a:p>
            <a:pPr algn="ctr"/>
            <a:r>
              <a:rPr lang="en-US" b="1" dirty="0"/>
              <a:t>MIT Lincoln Laboratory</a:t>
            </a:r>
          </a:p>
          <a:p>
            <a:pPr algn="ctr"/>
            <a:r>
              <a:rPr lang="en-US" b="1" dirty="0"/>
              <a:t>Computer Architect and Computational Engineer</a:t>
            </a:r>
          </a:p>
        </p:txBody>
      </p:sp>
      <p:pic>
        <p:nvPicPr>
          <p:cNvPr id="5" name="Picture 4" descr="Reuther_Albert_504087-2D.jpg">
            <a:extLst>
              <a:ext uri="{FF2B5EF4-FFF2-40B4-BE49-F238E27FC236}">
                <a16:creationId xmlns:a16="http://schemas.microsoft.com/office/drawing/2014/main" id="{A96381E1-C158-6966-D6E1-830429768A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55341" y="1646178"/>
            <a:ext cx="2194050" cy="3297273"/>
          </a:xfrm>
          <a:prstGeom prst="rect">
            <a:avLst/>
          </a:prstGeom>
        </p:spPr>
      </p:pic>
      <p:sp>
        <p:nvSpPr>
          <p:cNvPr id="2" name="TextBox 1">
            <a:extLst>
              <a:ext uri="{FF2B5EF4-FFF2-40B4-BE49-F238E27FC236}">
                <a16:creationId xmlns:a16="http://schemas.microsoft.com/office/drawing/2014/main" id="{3859CB54-7D08-ED0F-0C7F-7C9959A00F16}"/>
              </a:ext>
            </a:extLst>
          </p:cNvPr>
          <p:cNvSpPr txBox="1"/>
          <p:nvPr/>
        </p:nvSpPr>
        <p:spPr>
          <a:xfrm>
            <a:off x="749546" y="5238122"/>
            <a:ext cx="2210862" cy="1200329"/>
          </a:xfrm>
          <a:prstGeom prst="rect">
            <a:avLst/>
          </a:prstGeom>
          <a:noFill/>
        </p:spPr>
        <p:txBody>
          <a:bodyPr wrap="none" rtlCol="0">
            <a:spAutoFit/>
          </a:bodyPr>
          <a:lstStyle/>
          <a:p>
            <a:pPr algn="ctr"/>
            <a:r>
              <a:rPr lang="en-US" b="1" dirty="0"/>
              <a:t>Dr. </a:t>
            </a:r>
            <a:r>
              <a:rPr lang="en-US" b="1" dirty="0" err="1"/>
              <a:t>Shaohao</a:t>
            </a:r>
            <a:r>
              <a:rPr lang="en-US" b="1" dirty="0"/>
              <a:t> Chen</a:t>
            </a:r>
          </a:p>
          <a:p>
            <a:pPr algn="ctr"/>
            <a:r>
              <a:rPr lang="en-US" b="1" dirty="0"/>
              <a:t>Computational</a:t>
            </a:r>
          </a:p>
          <a:p>
            <a:pPr algn="ctr"/>
            <a:r>
              <a:rPr lang="en-US" b="1" dirty="0"/>
              <a:t>Support Specialist</a:t>
            </a:r>
          </a:p>
          <a:p>
            <a:pPr algn="ctr"/>
            <a:r>
              <a:rPr lang="en-US" b="1" dirty="0"/>
              <a:t>MIT ORCD</a:t>
            </a:r>
          </a:p>
        </p:txBody>
      </p:sp>
      <p:pic>
        <p:nvPicPr>
          <p:cNvPr id="8" name="Picture 7">
            <a:extLst>
              <a:ext uri="{FF2B5EF4-FFF2-40B4-BE49-F238E27FC236}">
                <a16:creationId xmlns:a16="http://schemas.microsoft.com/office/drawing/2014/main" id="{FE594562-FD93-ADD2-83E9-C706AD6602AB}"/>
              </a:ext>
            </a:extLst>
          </p:cNvPr>
          <p:cNvPicPr>
            <a:picLocks noChangeAspect="1"/>
          </p:cNvPicPr>
          <p:nvPr/>
        </p:nvPicPr>
        <p:blipFill>
          <a:blip r:embed="rId4"/>
          <a:stretch>
            <a:fillRect/>
          </a:stretch>
        </p:blipFill>
        <p:spPr>
          <a:xfrm>
            <a:off x="632113" y="1646178"/>
            <a:ext cx="2644689" cy="3305861"/>
          </a:xfrm>
          <a:prstGeom prst="rect">
            <a:avLst/>
          </a:prstGeom>
        </p:spPr>
      </p:pic>
      <p:pic>
        <p:nvPicPr>
          <p:cNvPr id="9" name="Picture 8" descr="A person smiling at camera&#10;&#10;Description automatically generated">
            <a:extLst>
              <a:ext uri="{FF2B5EF4-FFF2-40B4-BE49-F238E27FC236}">
                <a16:creationId xmlns:a16="http://schemas.microsoft.com/office/drawing/2014/main" id="{923260C1-831B-3B98-4BDB-3195CB175339}"/>
              </a:ext>
            </a:extLst>
          </p:cNvPr>
          <p:cNvPicPr>
            <a:picLocks noChangeAspect="1"/>
          </p:cNvPicPr>
          <p:nvPr/>
        </p:nvPicPr>
        <p:blipFill rotWithShape="1">
          <a:blip r:embed="rId5"/>
          <a:srcRect l="28335" t="17552" r="29341" b="21058"/>
          <a:stretch/>
        </p:blipFill>
        <p:spPr>
          <a:xfrm>
            <a:off x="3624650" y="1659942"/>
            <a:ext cx="2292033" cy="3324602"/>
          </a:xfrm>
          <a:prstGeom prst="rect">
            <a:avLst/>
          </a:prstGeom>
        </p:spPr>
      </p:pic>
      <p:pic>
        <p:nvPicPr>
          <p:cNvPr id="10" name="Picture 9" descr="A person in a red hat and glasses on a boat&#10;&#10;Description automatically generated">
            <a:extLst>
              <a:ext uri="{FF2B5EF4-FFF2-40B4-BE49-F238E27FC236}">
                <a16:creationId xmlns:a16="http://schemas.microsoft.com/office/drawing/2014/main" id="{71EC0C3F-09A9-0BEC-8BFD-270BCD6E6495}"/>
              </a:ext>
            </a:extLst>
          </p:cNvPr>
          <p:cNvPicPr>
            <a:picLocks noChangeAspect="1"/>
          </p:cNvPicPr>
          <p:nvPr/>
        </p:nvPicPr>
        <p:blipFill rotWithShape="1">
          <a:blip r:embed="rId6"/>
          <a:srcRect l="33863" t="4325" r="16164" b="18688"/>
          <a:stretch/>
        </p:blipFill>
        <p:spPr>
          <a:xfrm>
            <a:off x="6243469" y="1673607"/>
            <a:ext cx="2274560" cy="3297273"/>
          </a:xfrm>
          <a:prstGeom prst="rect">
            <a:avLst/>
          </a:prstGeom>
        </p:spPr>
      </p:pic>
      <p:sp>
        <p:nvSpPr>
          <p:cNvPr id="11" name="TextBox 10">
            <a:extLst>
              <a:ext uri="{FF2B5EF4-FFF2-40B4-BE49-F238E27FC236}">
                <a16:creationId xmlns:a16="http://schemas.microsoft.com/office/drawing/2014/main" id="{A5D681D3-66CE-F91B-163A-D5190F3C2F04}"/>
              </a:ext>
            </a:extLst>
          </p:cNvPr>
          <p:cNvSpPr txBox="1"/>
          <p:nvPr/>
        </p:nvSpPr>
        <p:spPr>
          <a:xfrm>
            <a:off x="3665235" y="5238122"/>
            <a:ext cx="2210862" cy="1200329"/>
          </a:xfrm>
          <a:prstGeom prst="rect">
            <a:avLst/>
          </a:prstGeom>
          <a:noFill/>
        </p:spPr>
        <p:txBody>
          <a:bodyPr wrap="none" rtlCol="0">
            <a:spAutoFit/>
          </a:bodyPr>
          <a:lstStyle/>
          <a:p>
            <a:pPr algn="ctr"/>
            <a:r>
              <a:rPr lang="en-US" b="1" dirty="0"/>
              <a:t>Sam Corey</a:t>
            </a:r>
          </a:p>
          <a:p>
            <a:pPr algn="ctr"/>
            <a:r>
              <a:rPr lang="en-US" b="1" dirty="0"/>
              <a:t>Computational</a:t>
            </a:r>
          </a:p>
          <a:p>
            <a:pPr algn="ctr"/>
            <a:r>
              <a:rPr lang="en-US" b="1" dirty="0"/>
              <a:t>Support Specialist</a:t>
            </a:r>
          </a:p>
          <a:p>
            <a:pPr algn="ctr"/>
            <a:r>
              <a:rPr lang="en-US" b="1" dirty="0"/>
              <a:t>MIT ORCD</a:t>
            </a:r>
          </a:p>
        </p:txBody>
      </p:sp>
      <p:sp>
        <p:nvSpPr>
          <p:cNvPr id="12" name="TextBox 11">
            <a:extLst>
              <a:ext uri="{FF2B5EF4-FFF2-40B4-BE49-F238E27FC236}">
                <a16:creationId xmlns:a16="http://schemas.microsoft.com/office/drawing/2014/main" id="{BC459C27-1ED1-3FCF-5180-84EC4C59C3F9}"/>
              </a:ext>
            </a:extLst>
          </p:cNvPr>
          <p:cNvSpPr txBox="1"/>
          <p:nvPr/>
        </p:nvSpPr>
        <p:spPr>
          <a:xfrm>
            <a:off x="6275318" y="5238122"/>
            <a:ext cx="2210862" cy="1200329"/>
          </a:xfrm>
          <a:prstGeom prst="rect">
            <a:avLst/>
          </a:prstGeom>
          <a:noFill/>
        </p:spPr>
        <p:txBody>
          <a:bodyPr wrap="none" rtlCol="0">
            <a:spAutoFit/>
          </a:bodyPr>
          <a:lstStyle/>
          <a:p>
            <a:pPr algn="ctr"/>
            <a:r>
              <a:rPr lang="en-US" b="1" dirty="0"/>
              <a:t>Jonathan Murray</a:t>
            </a:r>
          </a:p>
          <a:p>
            <a:pPr algn="ctr"/>
            <a:r>
              <a:rPr lang="en-US" b="1" dirty="0"/>
              <a:t>Computational</a:t>
            </a:r>
          </a:p>
          <a:p>
            <a:pPr algn="ctr"/>
            <a:r>
              <a:rPr lang="en-US" b="1" dirty="0"/>
              <a:t>Support Specialist</a:t>
            </a:r>
          </a:p>
          <a:p>
            <a:pPr algn="ctr"/>
            <a:r>
              <a:rPr lang="en-US" b="1" dirty="0"/>
              <a:t>MIT ORCD</a:t>
            </a:r>
          </a:p>
        </p:txBody>
      </p:sp>
    </p:spTree>
    <p:extLst>
      <p:ext uri="{BB962C8B-B14F-4D97-AF65-F5344CB8AC3E}">
        <p14:creationId xmlns:p14="http://schemas.microsoft.com/office/powerpoint/2010/main" val="21807523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6CCE3AB-DE37-A64C-69F6-780533B4AEF5}"/>
              </a:ext>
            </a:extLst>
          </p:cNvPr>
          <p:cNvSpPr>
            <a:spLocks noGrp="1"/>
          </p:cNvSpPr>
          <p:nvPr>
            <p:ph sz="quarter" idx="10"/>
          </p:nvPr>
        </p:nvSpPr>
        <p:spPr>
          <a:xfrm>
            <a:off x="633413" y="1293813"/>
            <a:ext cx="11031049" cy="4829175"/>
          </a:xfrm>
        </p:spPr>
        <p:txBody>
          <a:bodyPr/>
          <a:lstStyle/>
          <a:p>
            <a:r>
              <a:rPr lang="en-US" dirty="0"/>
              <a:t>Pick an existing application and work towards scaling it up</a:t>
            </a:r>
          </a:p>
          <a:p>
            <a:r>
              <a:rPr lang="en-US" dirty="0"/>
              <a:t>Milestones:</a:t>
            </a:r>
          </a:p>
          <a:p>
            <a:pPr lvl="1"/>
            <a:r>
              <a:rPr lang="en-US" sz="2200" dirty="0"/>
              <a:t>Day 1: Run in serial on Engaging, </a:t>
            </a:r>
            <a:r>
              <a:rPr lang="en-US" sz="2200" dirty="0" err="1"/>
              <a:t>SuperCloud</a:t>
            </a:r>
            <a:r>
              <a:rPr lang="en-US" sz="2200" dirty="0"/>
              <a:t>, or other ORCD system. Identify your workflow.</a:t>
            </a:r>
          </a:p>
          <a:p>
            <a:pPr lvl="1"/>
            <a:r>
              <a:rPr lang="en-US" sz="2200" dirty="0"/>
              <a:t>Day 2: Time and evaluate your serial code, determine what resources you need.</a:t>
            </a:r>
          </a:p>
          <a:p>
            <a:pPr lvl="1"/>
            <a:r>
              <a:rPr lang="en-US" sz="2200" dirty="0"/>
              <a:t>Day 3: Come up with a plan for scaling up. Run your application as a job through the scheduler. Start working on scaling up.</a:t>
            </a:r>
          </a:p>
          <a:p>
            <a:pPr lvl="1"/>
            <a:r>
              <a:rPr lang="en-US" sz="2200" dirty="0"/>
              <a:t>Day 4: Continue working on scaling up. Present on your work so far. Write a report on your project.</a:t>
            </a:r>
          </a:p>
          <a:p>
            <a:pPr lvl="1"/>
            <a:endParaRPr lang="en-US" dirty="0"/>
          </a:p>
          <a:p>
            <a:pPr lvl="1"/>
            <a:endParaRPr lang="en-US" dirty="0"/>
          </a:p>
          <a:p>
            <a:pPr lvl="1"/>
            <a:endParaRPr lang="en-US" dirty="0"/>
          </a:p>
        </p:txBody>
      </p:sp>
      <p:sp>
        <p:nvSpPr>
          <p:cNvPr id="3" name="Title 2">
            <a:extLst>
              <a:ext uri="{FF2B5EF4-FFF2-40B4-BE49-F238E27FC236}">
                <a16:creationId xmlns:a16="http://schemas.microsoft.com/office/drawing/2014/main" id="{BD8F348E-59AF-2234-4943-D794F69D7251}"/>
              </a:ext>
            </a:extLst>
          </p:cNvPr>
          <p:cNvSpPr>
            <a:spLocks noGrp="1"/>
          </p:cNvSpPr>
          <p:nvPr>
            <p:ph type="title"/>
          </p:nvPr>
        </p:nvSpPr>
        <p:spPr/>
        <p:txBody>
          <a:bodyPr/>
          <a:lstStyle/>
          <a:p>
            <a:r>
              <a:rPr lang="en-US" dirty="0"/>
              <a:t>Projects</a:t>
            </a:r>
          </a:p>
        </p:txBody>
      </p:sp>
    </p:spTree>
    <p:extLst>
      <p:ext uri="{BB962C8B-B14F-4D97-AF65-F5344CB8AC3E}">
        <p14:creationId xmlns:p14="http://schemas.microsoft.com/office/powerpoint/2010/main" val="2143100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3E2CD5F-D1C8-8111-9734-855DE5B20938}"/>
              </a:ext>
            </a:extLst>
          </p:cNvPr>
          <p:cNvSpPr>
            <a:spLocks noGrp="1"/>
          </p:cNvSpPr>
          <p:nvPr>
            <p:ph type="title"/>
          </p:nvPr>
        </p:nvSpPr>
        <p:spPr/>
        <p:txBody>
          <a:bodyPr/>
          <a:lstStyle/>
          <a:p>
            <a:r>
              <a:rPr lang="en-US" dirty="0"/>
              <a:t>Thank you!</a:t>
            </a:r>
          </a:p>
        </p:txBody>
      </p:sp>
      <p:pic>
        <p:nvPicPr>
          <p:cNvPr id="1026" name="Picture 2">
            <a:extLst>
              <a:ext uri="{FF2B5EF4-FFF2-40B4-BE49-F238E27FC236}">
                <a16:creationId xmlns:a16="http://schemas.microsoft.com/office/drawing/2014/main" id="{01DECBE7-B30D-22BC-AE05-0F2F018149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9391" y="2620108"/>
            <a:ext cx="8753218" cy="13129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4374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7025BDF-C180-CA41-BBD0-11AFF75B8BBE}"/>
              </a:ext>
            </a:extLst>
          </p:cNvPr>
          <p:cNvSpPr>
            <a:spLocks noGrp="1"/>
          </p:cNvSpPr>
          <p:nvPr>
            <p:ph sz="quarter" idx="10"/>
          </p:nvPr>
        </p:nvSpPr>
        <p:spPr/>
        <p:txBody>
          <a:bodyPr/>
          <a:lstStyle/>
          <a:p>
            <a:r>
              <a:rPr lang="en-US" dirty="0"/>
              <a:t>At the end of this course you will</a:t>
            </a:r>
          </a:p>
          <a:p>
            <a:pPr lvl="1"/>
            <a:r>
              <a:rPr lang="en-US" sz="2000" dirty="0"/>
              <a:t>Know what HPC is and why and when you might want to use it</a:t>
            </a:r>
          </a:p>
          <a:p>
            <a:pPr marL="284162" lvl="1" indent="0">
              <a:buNone/>
            </a:pPr>
            <a:endParaRPr lang="en-US" sz="2000" dirty="0"/>
          </a:p>
          <a:p>
            <a:pPr lvl="1"/>
            <a:r>
              <a:rPr lang="en-US" sz="2000" dirty="0"/>
              <a:t>Understand how a supercomputer differs from a personal computer</a:t>
            </a:r>
          </a:p>
          <a:p>
            <a:pPr lvl="2"/>
            <a:r>
              <a:rPr lang="en-US" dirty="0"/>
              <a:t>What components are the same?</a:t>
            </a:r>
          </a:p>
          <a:p>
            <a:pPr lvl="2"/>
            <a:r>
              <a:rPr lang="en-US" dirty="0"/>
              <a:t>What components are different or new?</a:t>
            </a:r>
          </a:p>
          <a:p>
            <a:pPr lvl="2"/>
            <a:r>
              <a:rPr lang="en-US" dirty="0"/>
              <a:t>Understand how these differences affect application code</a:t>
            </a:r>
          </a:p>
          <a:p>
            <a:pPr lvl="2"/>
            <a:endParaRPr lang="en-US" dirty="0"/>
          </a:p>
          <a:p>
            <a:pPr lvl="1"/>
            <a:r>
              <a:rPr lang="en-US" sz="2000" dirty="0"/>
              <a:t>Know the common HPC workflows and how to </a:t>
            </a:r>
          </a:p>
          <a:p>
            <a:pPr lvl="2"/>
            <a:r>
              <a:rPr lang="en-US" dirty="0"/>
              <a:t>Map an application to a workflow</a:t>
            </a:r>
          </a:p>
          <a:p>
            <a:pPr lvl="2"/>
            <a:r>
              <a:rPr lang="en-US" dirty="0"/>
              <a:t>Efficiently implement the workflow on a parallel and distributed system</a:t>
            </a:r>
          </a:p>
          <a:p>
            <a:pPr lvl="2"/>
            <a:endParaRPr lang="en-US" dirty="0"/>
          </a:p>
          <a:p>
            <a:pPr lvl="1"/>
            <a:r>
              <a:rPr lang="en-US" sz="2000" dirty="0"/>
              <a:t>Have experience running applications using the canonical HPC programming models</a:t>
            </a:r>
          </a:p>
        </p:txBody>
      </p:sp>
      <p:sp>
        <p:nvSpPr>
          <p:cNvPr id="3" name="Title 2">
            <a:extLst>
              <a:ext uri="{FF2B5EF4-FFF2-40B4-BE49-F238E27FC236}">
                <a16:creationId xmlns:a16="http://schemas.microsoft.com/office/drawing/2014/main" id="{0E514D43-EFC1-4442-8204-06D6FD29E23D}"/>
              </a:ext>
            </a:extLst>
          </p:cNvPr>
          <p:cNvSpPr>
            <a:spLocks noGrp="1"/>
          </p:cNvSpPr>
          <p:nvPr>
            <p:ph type="title"/>
          </p:nvPr>
        </p:nvSpPr>
        <p:spPr/>
        <p:txBody>
          <a:bodyPr/>
          <a:lstStyle/>
          <a:p>
            <a:r>
              <a:rPr lang="en-US" dirty="0"/>
              <a:t>What You Will Learn</a:t>
            </a:r>
          </a:p>
        </p:txBody>
      </p:sp>
    </p:spTree>
    <p:extLst>
      <p:ext uri="{BB962C8B-B14F-4D97-AF65-F5344CB8AC3E}">
        <p14:creationId xmlns:p14="http://schemas.microsoft.com/office/powerpoint/2010/main" val="874955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Overall Schedule</a:t>
            </a:r>
          </a:p>
        </p:txBody>
      </p:sp>
      <p:graphicFrame>
        <p:nvGraphicFramePr>
          <p:cNvPr id="4" name="Table 3"/>
          <p:cNvGraphicFramePr>
            <a:graphicFrameLocks noGrp="1"/>
          </p:cNvGraphicFramePr>
          <p:nvPr>
            <p:extLst>
              <p:ext uri="{D42A27DB-BD31-4B8C-83A1-F6EECF244321}">
                <p14:modId xmlns:p14="http://schemas.microsoft.com/office/powerpoint/2010/main" val="1756956305"/>
              </p:ext>
            </p:extLst>
          </p:nvPr>
        </p:nvGraphicFramePr>
        <p:xfrm>
          <a:off x="1818304" y="2554127"/>
          <a:ext cx="8217647" cy="1854200"/>
        </p:xfrm>
        <a:graphic>
          <a:graphicData uri="http://schemas.openxmlformats.org/drawingml/2006/table">
            <a:tbl>
              <a:tblPr firstRow="1" bandRow="1">
                <a:tableStyleId>{5C22544A-7EE6-4342-B048-85BDC9FD1C3A}</a:tableStyleId>
              </a:tblPr>
              <a:tblGrid>
                <a:gridCol w="2110703">
                  <a:extLst>
                    <a:ext uri="{9D8B030D-6E8A-4147-A177-3AD203B41FA5}">
                      <a16:colId xmlns:a16="http://schemas.microsoft.com/office/drawing/2014/main" val="20000"/>
                    </a:ext>
                  </a:extLst>
                </a:gridCol>
                <a:gridCol w="6106944">
                  <a:extLst>
                    <a:ext uri="{9D8B030D-6E8A-4147-A177-3AD203B41FA5}">
                      <a16:colId xmlns:a16="http://schemas.microsoft.com/office/drawing/2014/main" val="20001"/>
                    </a:ext>
                  </a:extLst>
                </a:gridCol>
              </a:tblGrid>
              <a:tr h="370840">
                <a:tc>
                  <a:txBody>
                    <a:bodyPr/>
                    <a:lstStyle/>
                    <a:p>
                      <a:pPr algn="ctr"/>
                      <a:r>
                        <a:rPr lang="en-US" dirty="0"/>
                        <a:t>Date</a:t>
                      </a:r>
                    </a:p>
                  </a:txBody>
                  <a:tcPr/>
                </a:tc>
                <a:tc>
                  <a:txBody>
                    <a:bodyPr/>
                    <a:lstStyle/>
                    <a:p>
                      <a:pPr algn="ctr"/>
                      <a:r>
                        <a:rPr lang="en-US" dirty="0"/>
                        <a:t>Activity</a:t>
                      </a:r>
                    </a:p>
                  </a:txBody>
                  <a:tcPr/>
                </a:tc>
                <a:extLst>
                  <a:ext uri="{0D108BD9-81ED-4DB2-BD59-A6C34878D82A}">
                    <a16:rowId xmlns:a16="http://schemas.microsoft.com/office/drawing/2014/main" val="10000"/>
                  </a:ext>
                </a:extLst>
              </a:tr>
              <a:tr h="370840">
                <a:tc>
                  <a:txBody>
                    <a:bodyPr/>
                    <a:lstStyle/>
                    <a:p>
                      <a:pPr algn="ctr"/>
                      <a:r>
                        <a:rPr lang="en-US" dirty="0"/>
                        <a:t>1/21/2025</a:t>
                      </a:r>
                    </a:p>
                  </a:txBody>
                  <a:tcPr/>
                </a:tc>
                <a:tc>
                  <a:txBody>
                    <a:bodyPr/>
                    <a:lstStyle/>
                    <a:p>
                      <a:pPr algn="ctr"/>
                      <a:r>
                        <a:rPr lang="en-US" dirty="0"/>
                        <a:t>Introduction to Supercomputing Workflows and Systems</a:t>
                      </a:r>
                    </a:p>
                  </a:txBody>
                  <a:tcPr/>
                </a:tc>
                <a:extLst>
                  <a:ext uri="{0D108BD9-81ED-4DB2-BD59-A6C34878D82A}">
                    <a16:rowId xmlns:a16="http://schemas.microsoft.com/office/drawing/2014/main" val="10001"/>
                  </a:ext>
                </a:extLst>
              </a:tr>
              <a:tr h="370840">
                <a:tc>
                  <a:txBody>
                    <a:bodyPr/>
                    <a:lstStyle/>
                    <a:p>
                      <a:pPr algn="ctr"/>
                      <a:r>
                        <a:rPr lang="en-US" dirty="0"/>
                        <a:t>1/23/2025</a:t>
                      </a:r>
                    </a:p>
                  </a:txBody>
                  <a:tcPr/>
                </a:tc>
                <a:tc>
                  <a:txBody>
                    <a:bodyPr/>
                    <a:lstStyle/>
                    <a:p>
                      <a:pPr algn="ctr"/>
                      <a:r>
                        <a:rPr lang="en-US" dirty="0"/>
                        <a:t>Serial Optimization and Parallel Speedup</a:t>
                      </a:r>
                    </a:p>
                  </a:txBody>
                  <a:tcPr/>
                </a:tc>
                <a:extLst>
                  <a:ext uri="{0D108BD9-81ED-4DB2-BD59-A6C34878D82A}">
                    <a16:rowId xmlns:a16="http://schemas.microsoft.com/office/drawing/2014/main" val="10002"/>
                  </a:ext>
                </a:extLst>
              </a:tr>
              <a:tr h="370840">
                <a:tc>
                  <a:txBody>
                    <a:bodyPr/>
                    <a:lstStyle/>
                    <a:p>
                      <a:pPr algn="ctr"/>
                      <a:r>
                        <a:rPr lang="en-US" dirty="0"/>
                        <a:t>1/28/2025</a:t>
                      </a:r>
                    </a:p>
                  </a:txBody>
                  <a:tcPr/>
                </a:tc>
                <a:tc>
                  <a:txBody>
                    <a:bodyPr/>
                    <a:lstStyle/>
                    <a:p>
                      <a:pPr algn="ctr"/>
                      <a:r>
                        <a:rPr lang="en-US" dirty="0"/>
                        <a:t>Building and Running Parallel Workflows</a:t>
                      </a:r>
                    </a:p>
                  </a:txBody>
                  <a:tcPr/>
                </a:tc>
                <a:extLst>
                  <a:ext uri="{0D108BD9-81ED-4DB2-BD59-A6C34878D82A}">
                    <a16:rowId xmlns:a16="http://schemas.microsoft.com/office/drawing/2014/main" val="10003"/>
                  </a:ext>
                </a:extLst>
              </a:tr>
              <a:tr h="370840">
                <a:tc>
                  <a:txBody>
                    <a:bodyPr/>
                    <a:lstStyle/>
                    <a:p>
                      <a:pPr algn="ctr"/>
                      <a:r>
                        <a:rPr lang="en-US" dirty="0"/>
                        <a:t>1/30/2025</a:t>
                      </a:r>
                    </a:p>
                  </a:txBody>
                  <a:tcPr/>
                </a:tc>
                <a:tc>
                  <a:txBody>
                    <a:bodyPr/>
                    <a:lstStyle/>
                    <a:p>
                      <a:pPr algn="ctr"/>
                      <a:r>
                        <a:rPr lang="en-US" dirty="0"/>
                        <a:t>Distributed Computing</a:t>
                      </a:r>
                    </a:p>
                  </a:txBody>
                  <a:tcPr/>
                </a:tc>
                <a:extLst>
                  <a:ext uri="{0D108BD9-81ED-4DB2-BD59-A6C34878D82A}">
                    <a16:rowId xmlns:a16="http://schemas.microsoft.com/office/drawing/2014/main" val="10005"/>
                  </a:ext>
                </a:extLst>
              </a:tr>
            </a:tbl>
          </a:graphicData>
        </a:graphic>
      </p:graphicFrame>
      <p:sp>
        <p:nvSpPr>
          <p:cNvPr id="2" name="TextBox 1">
            <a:extLst>
              <a:ext uri="{FF2B5EF4-FFF2-40B4-BE49-F238E27FC236}">
                <a16:creationId xmlns:a16="http://schemas.microsoft.com/office/drawing/2014/main" id="{38702194-D7B4-E14A-843B-E490F3B27282}"/>
              </a:ext>
            </a:extLst>
          </p:cNvPr>
          <p:cNvSpPr txBox="1"/>
          <p:nvPr/>
        </p:nvSpPr>
        <p:spPr>
          <a:xfrm>
            <a:off x="3278809" y="2004933"/>
            <a:ext cx="5296642" cy="400110"/>
          </a:xfrm>
          <a:prstGeom prst="rect">
            <a:avLst/>
          </a:prstGeom>
          <a:noFill/>
        </p:spPr>
        <p:txBody>
          <a:bodyPr wrap="none" rtlCol="0">
            <a:spAutoFit/>
          </a:bodyPr>
          <a:lstStyle/>
          <a:p>
            <a:pPr algn="ctr"/>
            <a:r>
              <a:rPr lang="en-US" sz="2000" dirty="0"/>
              <a:t>All class sessions are in 45-804 from 2 - 5pm</a:t>
            </a:r>
            <a:endParaRPr lang="en-US" sz="2000" b="1" dirty="0"/>
          </a:p>
        </p:txBody>
      </p:sp>
    </p:spTree>
    <p:extLst>
      <p:ext uri="{BB962C8B-B14F-4D97-AF65-F5344CB8AC3E}">
        <p14:creationId xmlns:p14="http://schemas.microsoft.com/office/powerpoint/2010/main" val="2216540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a:t>Schedule</a:t>
            </a:r>
            <a:br>
              <a:rPr lang="en-US" dirty="0"/>
            </a:br>
            <a:r>
              <a:rPr lang="en-US" dirty="0"/>
              <a:t>Tuesday January 21, 2025</a:t>
            </a:r>
          </a:p>
        </p:txBody>
      </p:sp>
      <p:graphicFrame>
        <p:nvGraphicFramePr>
          <p:cNvPr id="4" name="Table 3"/>
          <p:cNvGraphicFramePr>
            <a:graphicFrameLocks noGrp="1"/>
          </p:cNvGraphicFramePr>
          <p:nvPr>
            <p:extLst>
              <p:ext uri="{D42A27DB-BD31-4B8C-83A1-F6EECF244321}">
                <p14:modId xmlns:p14="http://schemas.microsoft.com/office/powerpoint/2010/main" val="3838759912"/>
              </p:ext>
            </p:extLst>
          </p:nvPr>
        </p:nvGraphicFramePr>
        <p:xfrm>
          <a:off x="134471" y="1811020"/>
          <a:ext cx="11923057" cy="3235960"/>
        </p:xfrm>
        <a:graphic>
          <a:graphicData uri="http://schemas.openxmlformats.org/drawingml/2006/table">
            <a:tbl>
              <a:tblPr firstRow="1" bandRow="1">
                <a:tableStyleId>{5C22544A-7EE6-4342-B048-85BDC9FD1C3A}</a:tableStyleId>
              </a:tblPr>
              <a:tblGrid>
                <a:gridCol w="2110703">
                  <a:extLst>
                    <a:ext uri="{9D8B030D-6E8A-4147-A177-3AD203B41FA5}">
                      <a16:colId xmlns:a16="http://schemas.microsoft.com/office/drawing/2014/main" val="20000"/>
                    </a:ext>
                  </a:extLst>
                </a:gridCol>
                <a:gridCol w="6190166">
                  <a:extLst>
                    <a:ext uri="{9D8B030D-6E8A-4147-A177-3AD203B41FA5}">
                      <a16:colId xmlns:a16="http://schemas.microsoft.com/office/drawing/2014/main" val="20001"/>
                    </a:ext>
                  </a:extLst>
                </a:gridCol>
                <a:gridCol w="3622188">
                  <a:extLst>
                    <a:ext uri="{9D8B030D-6E8A-4147-A177-3AD203B41FA5}">
                      <a16:colId xmlns:a16="http://schemas.microsoft.com/office/drawing/2014/main" val="20002"/>
                    </a:ext>
                  </a:extLst>
                </a:gridCol>
              </a:tblGrid>
              <a:tr h="370840">
                <a:tc>
                  <a:txBody>
                    <a:bodyPr/>
                    <a:lstStyle/>
                    <a:p>
                      <a:pPr algn="ctr"/>
                      <a:r>
                        <a:rPr lang="en-US" dirty="0"/>
                        <a:t>Time</a:t>
                      </a:r>
                    </a:p>
                  </a:txBody>
                  <a:tcPr/>
                </a:tc>
                <a:tc>
                  <a:txBody>
                    <a:bodyPr/>
                    <a:lstStyle/>
                    <a:p>
                      <a:pPr algn="ctr"/>
                      <a:r>
                        <a:rPr lang="en-US" dirty="0"/>
                        <a:t>Activity</a:t>
                      </a:r>
                    </a:p>
                  </a:txBody>
                  <a:tcPr/>
                </a:tc>
                <a:tc>
                  <a:txBody>
                    <a:bodyPr/>
                    <a:lstStyle/>
                    <a:p>
                      <a:pPr algn="ctr"/>
                      <a:r>
                        <a:rPr lang="en-US" dirty="0"/>
                        <a:t>Leaders</a:t>
                      </a:r>
                    </a:p>
                  </a:txBody>
                  <a:tcPr/>
                </a:tc>
                <a:extLst>
                  <a:ext uri="{0D108BD9-81ED-4DB2-BD59-A6C34878D82A}">
                    <a16:rowId xmlns:a16="http://schemas.microsoft.com/office/drawing/2014/main" val="10000"/>
                  </a:ext>
                </a:extLst>
              </a:tr>
              <a:tr h="370840">
                <a:tc>
                  <a:txBody>
                    <a:bodyPr/>
                    <a:lstStyle/>
                    <a:p>
                      <a:pPr algn="ctr"/>
                      <a:r>
                        <a:rPr lang="en-US" dirty="0"/>
                        <a:t>2:00 – 2:15 </a:t>
                      </a:r>
                    </a:p>
                  </a:txBody>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baseline="0" dirty="0"/>
                        <a:t>Welcome &amp; Class Overview</a:t>
                      </a:r>
                    </a:p>
                  </a:txBody>
                  <a:tcPr/>
                </a:tc>
                <a:tc>
                  <a:txBody>
                    <a:bodyPr/>
                    <a:lstStyle/>
                    <a:p>
                      <a:pPr algn="ctr"/>
                      <a:r>
                        <a:rPr lang="en-US" baseline="0" dirty="0"/>
                        <a:t>Lauren Milechin &amp; Julie Mullen</a:t>
                      </a:r>
                      <a:endParaRPr lang="en-US" dirty="0"/>
                    </a:p>
                  </a:txBody>
                  <a:tcPr/>
                </a:tc>
                <a:extLst>
                  <a:ext uri="{0D108BD9-81ED-4DB2-BD59-A6C34878D82A}">
                    <a16:rowId xmlns:a16="http://schemas.microsoft.com/office/drawing/2014/main" val="10001"/>
                  </a:ext>
                </a:extLst>
              </a:tr>
              <a:tr h="370840">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t>2:15 – 2:30</a:t>
                      </a:r>
                    </a:p>
                  </a:txBody>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baseline="0" dirty="0"/>
                        <a:t>Introductions</a:t>
                      </a:r>
                    </a:p>
                  </a:txBody>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aseline="0" dirty="0"/>
                        <a:t>Lauren Milechin &amp; Julie Mullen</a:t>
                      </a:r>
                      <a:endParaRPr lang="en-US" dirty="0"/>
                    </a:p>
                  </a:txBody>
                  <a:tcPr/>
                </a:tc>
                <a:extLst>
                  <a:ext uri="{0D108BD9-81ED-4DB2-BD59-A6C34878D82A}">
                    <a16:rowId xmlns:a16="http://schemas.microsoft.com/office/drawing/2014/main" val="10002"/>
                  </a:ext>
                </a:extLst>
              </a:tr>
              <a:tr h="370840">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t>2:30 – 2:45</a:t>
                      </a:r>
                    </a:p>
                  </a:txBody>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aseline="0" dirty="0"/>
                        <a:t>Q &amp; A  for Asynchronous Material</a:t>
                      </a:r>
                    </a:p>
                  </a:txBody>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aseline="0" dirty="0"/>
                        <a:t>Lauren Milechin &amp; Julie Mullen</a:t>
                      </a:r>
                      <a:endParaRPr lang="en-US" dirty="0"/>
                    </a:p>
                  </a:txBody>
                  <a:tcPr/>
                </a:tc>
                <a:extLst>
                  <a:ext uri="{0D108BD9-81ED-4DB2-BD59-A6C34878D82A}">
                    <a16:rowId xmlns:a16="http://schemas.microsoft.com/office/drawing/2014/main" val="3044291681"/>
                  </a:ext>
                </a:extLst>
              </a:tr>
              <a:tr h="370840">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dirty="0"/>
                        <a:t>2:45 – 3:15</a:t>
                      </a:r>
                    </a:p>
                  </a:txBody>
                  <a:tcPr/>
                </a:tc>
                <a:tc>
                  <a:txBody>
                    <a:bodyPr/>
                    <a:lstStyle/>
                    <a:p>
                      <a:pPr algn="ctr"/>
                      <a:r>
                        <a:rPr lang="en-US" dirty="0"/>
                        <a:t>Puzzle Lab</a:t>
                      </a:r>
                    </a:p>
                  </a:txBody>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aseline="0" dirty="0"/>
                        <a:t>Lauren Milechin &amp; Julie Mullen</a:t>
                      </a:r>
                      <a:endParaRPr lang="en-US" dirty="0"/>
                    </a:p>
                  </a:txBody>
                  <a:tcPr/>
                </a:tc>
                <a:extLst>
                  <a:ext uri="{0D108BD9-81ED-4DB2-BD59-A6C34878D82A}">
                    <a16:rowId xmlns:a16="http://schemas.microsoft.com/office/drawing/2014/main" val="10008"/>
                  </a:ext>
                </a:extLst>
              </a:tr>
              <a:tr h="370840">
                <a:tc>
                  <a:txBody>
                    <a:bodyPr/>
                    <a:lstStyle/>
                    <a:p>
                      <a:pPr algn="ctr"/>
                      <a:r>
                        <a:rPr lang="en-US" dirty="0"/>
                        <a:t>3:15 – 3:30</a:t>
                      </a:r>
                    </a:p>
                  </a:txBody>
                  <a:tcPr/>
                </a:tc>
                <a:tc>
                  <a:txBody>
                    <a:bodyPr/>
                    <a:lstStyle/>
                    <a:p>
                      <a:pPr algn="ctr"/>
                      <a:r>
                        <a:rPr lang="en-US" dirty="0"/>
                        <a:t>Break</a:t>
                      </a:r>
                    </a:p>
                  </a:txBody>
                  <a:tcPr/>
                </a:tc>
                <a:tc>
                  <a:txBody>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txBody>
                  <a:tcPr/>
                </a:tc>
                <a:extLst>
                  <a:ext uri="{0D108BD9-81ED-4DB2-BD59-A6C34878D82A}">
                    <a16:rowId xmlns:a16="http://schemas.microsoft.com/office/drawing/2014/main" val="2086454010"/>
                  </a:ext>
                </a:extLst>
              </a:tr>
              <a:tr h="370840">
                <a:tc>
                  <a:txBody>
                    <a:bodyPr/>
                    <a:lstStyle/>
                    <a:p>
                      <a:pPr algn="ctr"/>
                      <a:r>
                        <a:rPr lang="en-US" dirty="0"/>
                        <a:t>3:30 – 4:00</a:t>
                      </a:r>
                    </a:p>
                  </a:txBody>
                  <a:tcPr/>
                </a:tc>
                <a:tc>
                  <a:txBody>
                    <a:bodyPr/>
                    <a:lstStyle/>
                    <a:p>
                      <a:pPr marL="0" marR="0" indent="0" algn="ctr" defTabSz="914400" eaLnBrk="1" fontAlgn="auto" latinLnBrk="0" hangingPunct="1">
                        <a:lnSpc>
                          <a:spcPct val="100000"/>
                        </a:lnSpc>
                        <a:spcBef>
                          <a:spcPts val="0"/>
                        </a:spcBef>
                        <a:spcAft>
                          <a:spcPts val="0"/>
                        </a:spcAft>
                        <a:buClrTx/>
                        <a:buSzTx/>
                        <a:buFontTx/>
                        <a:buNone/>
                        <a:tabLst/>
                        <a:defRPr/>
                      </a:pPr>
                      <a:r>
                        <a:rPr lang="en-US" dirty="0"/>
                        <a:t>Introduction to Workflows - 1</a:t>
                      </a:r>
                    </a:p>
                  </a:txBody>
                  <a:tcPr/>
                </a:tc>
                <a:tc>
                  <a:txBody>
                    <a:bodyPr/>
                    <a:lstStyle/>
                    <a:p>
                      <a:pPr algn="ctr"/>
                      <a:r>
                        <a:rPr lang="en-US" dirty="0"/>
                        <a:t> Lauren Milechin</a:t>
                      </a:r>
                    </a:p>
                  </a:txBody>
                  <a:tcPr/>
                </a:tc>
                <a:extLst>
                  <a:ext uri="{0D108BD9-81ED-4DB2-BD59-A6C34878D82A}">
                    <a16:rowId xmlns:a16="http://schemas.microsoft.com/office/drawing/2014/main" val="2835026314"/>
                  </a:ext>
                </a:extLst>
              </a:tr>
              <a:tr h="370840">
                <a:tc>
                  <a:txBody>
                    <a:bodyPr/>
                    <a:lstStyle/>
                    <a:p>
                      <a:pPr algn="ctr"/>
                      <a:r>
                        <a:rPr lang="en-US" dirty="0"/>
                        <a:t>4:00 – 5:00</a:t>
                      </a:r>
                    </a:p>
                  </a:txBody>
                  <a:tcPr/>
                </a:tc>
                <a:tc>
                  <a:txBody>
                    <a:bodyPr/>
                    <a:lstStyle/>
                    <a:p>
                      <a:pPr algn="ctr"/>
                      <a:r>
                        <a:rPr lang="en-US" dirty="0"/>
                        <a:t>In-Class Project Work</a:t>
                      </a:r>
                    </a:p>
                    <a:p>
                      <a:pPr algn="ctr"/>
                      <a:r>
                        <a:rPr lang="en-US" dirty="0"/>
                        <a:t>General Q &amp; A</a:t>
                      </a:r>
                    </a:p>
                  </a:txBody>
                  <a:tcPr/>
                </a:tc>
                <a:tc>
                  <a:txBody>
                    <a:bodyPr/>
                    <a:lstStyle/>
                    <a:p>
                      <a:pPr algn="ctr"/>
                      <a:r>
                        <a:rPr lang="en-US" dirty="0"/>
                        <a:t>Lauren Milechin, Julie Mullen, Chris Hill, ORCD Team</a:t>
                      </a:r>
                    </a:p>
                  </a:txBody>
                  <a:tcPr/>
                </a:tc>
                <a:extLst>
                  <a:ext uri="{0D108BD9-81ED-4DB2-BD59-A6C34878D82A}">
                    <a16:rowId xmlns:a16="http://schemas.microsoft.com/office/drawing/2014/main" val="2475994012"/>
                  </a:ext>
                </a:extLst>
              </a:tr>
            </a:tbl>
          </a:graphicData>
        </a:graphic>
      </p:graphicFrame>
    </p:spTree>
    <p:extLst>
      <p:ext uri="{BB962C8B-B14F-4D97-AF65-F5344CB8AC3E}">
        <p14:creationId xmlns:p14="http://schemas.microsoft.com/office/powerpoint/2010/main" val="442957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7025BDF-C180-CA41-BBD0-11AFF75B8BBE}"/>
              </a:ext>
            </a:extLst>
          </p:cNvPr>
          <p:cNvSpPr>
            <a:spLocks noGrp="1"/>
          </p:cNvSpPr>
          <p:nvPr>
            <p:ph sz="quarter" idx="10"/>
          </p:nvPr>
        </p:nvSpPr>
        <p:spPr>
          <a:xfrm>
            <a:off x="2142307" y="1657834"/>
            <a:ext cx="8107340" cy="4438165"/>
          </a:xfrm>
        </p:spPr>
        <p:txBody>
          <a:bodyPr>
            <a:normAutofit fontScale="92500" lnSpcReduction="20000"/>
          </a:bodyPr>
          <a:lstStyle/>
          <a:p>
            <a:r>
              <a:rPr lang="en-US" dirty="0"/>
              <a:t>Name</a:t>
            </a:r>
          </a:p>
          <a:p>
            <a:r>
              <a:rPr lang="en-US" dirty="0"/>
              <a:t>Department</a:t>
            </a:r>
          </a:p>
          <a:p>
            <a:r>
              <a:rPr lang="en-US" dirty="0"/>
              <a:t>Undergraduate/Graduate Student? Staff?</a:t>
            </a:r>
          </a:p>
          <a:p>
            <a:r>
              <a:rPr lang="en-US" dirty="0"/>
              <a:t>1-2 sentence summary of your project</a:t>
            </a:r>
          </a:p>
          <a:p>
            <a:r>
              <a:rPr lang="en-US" dirty="0"/>
              <a:t>Goal for the class</a:t>
            </a:r>
          </a:p>
          <a:p>
            <a:r>
              <a:rPr lang="en-US" dirty="0"/>
              <a:t>What is your background</a:t>
            </a:r>
          </a:p>
          <a:p>
            <a:pPr lvl="1"/>
            <a:r>
              <a:rPr lang="en-US" dirty="0"/>
              <a:t>Programming </a:t>
            </a:r>
          </a:p>
          <a:p>
            <a:pPr lvl="1"/>
            <a:r>
              <a:rPr lang="en-US" dirty="0"/>
              <a:t>Parallel computing</a:t>
            </a:r>
          </a:p>
          <a:p>
            <a:r>
              <a:rPr lang="en-US" dirty="0"/>
              <a:t>Will you</a:t>
            </a:r>
          </a:p>
          <a:p>
            <a:pPr lvl="1"/>
            <a:r>
              <a:rPr lang="en-US" b="0" i="0" dirty="0">
                <a:effectLst/>
              </a:rPr>
              <a:t>Write your own code?</a:t>
            </a:r>
          </a:p>
          <a:p>
            <a:pPr lvl="1"/>
            <a:r>
              <a:rPr lang="en-US" b="0" i="0" dirty="0">
                <a:effectLst/>
              </a:rPr>
              <a:t>Use an existing code or package without modification?</a:t>
            </a:r>
          </a:p>
          <a:p>
            <a:pPr lvl="1"/>
            <a:r>
              <a:rPr lang="en-US" dirty="0"/>
              <a:t>W</a:t>
            </a:r>
            <a:r>
              <a:rPr lang="en-US" b="0" i="0" dirty="0">
                <a:effectLst/>
              </a:rPr>
              <a:t>rite scripts to create a workflow of packages</a:t>
            </a:r>
            <a:r>
              <a:rPr lang="en-US" dirty="0"/>
              <a:t> or </a:t>
            </a:r>
            <a:r>
              <a:rPr lang="en-US" b="0" i="0" dirty="0">
                <a:effectLst/>
              </a:rPr>
              <a:t>codes?</a:t>
            </a:r>
            <a:endParaRPr lang="en-US" dirty="0"/>
          </a:p>
        </p:txBody>
      </p:sp>
      <p:sp>
        <p:nvSpPr>
          <p:cNvPr id="3" name="Title 2">
            <a:extLst>
              <a:ext uri="{FF2B5EF4-FFF2-40B4-BE49-F238E27FC236}">
                <a16:creationId xmlns:a16="http://schemas.microsoft.com/office/drawing/2014/main" id="{0E514D43-EFC1-4442-8204-06D6FD29E23D}"/>
              </a:ext>
            </a:extLst>
          </p:cNvPr>
          <p:cNvSpPr>
            <a:spLocks noGrp="1"/>
          </p:cNvSpPr>
          <p:nvPr>
            <p:ph type="title"/>
          </p:nvPr>
        </p:nvSpPr>
        <p:spPr/>
        <p:txBody>
          <a:bodyPr/>
          <a:lstStyle/>
          <a:p>
            <a:r>
              <a:rPr lang="en-US"/>
              <a:t>Introduce Yourself</a:t>
            </a:r>
            <a:endParaRPr lang="en-US" dirty="0"/>
          </a:p>
        </p:txBody>
      </p:sp>
    </p:spTree>
    <p:extLst>
      <p:ext uri="{BB962C8B-B14F-4D97-AF65-F5344CB8AC3E}">
        <p14:creationId xmlns:p14="http://schemas.microsoft.com/office/powerpoint/2010/main" val="32240861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4D15A-C969-5A43-BD73-663D2444A3B8}"/>
              </a:ext>
            </a:extLst>
          </p:cNvPr>
          <p:cNvSpPr>
            <a:spLocks noGrp="1"/>
          </p:cNvSpPr>
          <p:nvPr>
            <p:ph type="ctrTitle"/>
          </p:nvPr>
        </p:nvSpPr>
        <p:spPr>
          <a:xfrm>
            <a:off x="5382707" y="1480580"/>
            <a:ext cx="4992216" cy="2387600"/>
          </a:xfrm>
        </p:spPr>
        <p:txBody>
          <a:bodyPr>
            <a:normAutofit fontScale="90000"/>
          </a:bodyPr>
          <a:lstStyle/>
          <a:p>
            <a:r>
              <a:rPr lang="en-US" dirty="0"/>
              <a:t>Asynchronous Material Q&amp;A</a:t>
            </a:r>
          </a:p>
        </p:txBody>
      </p:sp>
      <p:sp>
        <p:nvSpPr>
          <p:cNvPr id="4" name="Subtitle 3">
            <a:extLst>
              <a:ext uri="{FF2B5EF4-FFF2-40B4-BE49-F238E27FC236}">
                <a16:creationId xmlns:a16="http://schemas.microsoft.com/office/drawing/2014/main" id="{A23E0360-5D53-2C63-28B5-9E310FFCE78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90916547"/>
      </p:ext>
    </p:extLst>
  </p:cSld>
  <p:clrMapOvr>
    <a:masterClrMapping/>
  </p:clrMapOvr>
</p:sld>
</file>

<file path=ppt/theme/theme1.xml><?xml version="1.0" encoding="utf-8"?>
<a:theme xmlns:a="http://schemas.openxmlformats.org/drawingml/2006/main" name="ORCD_Official_LLSC_Theme">
  <a:themeElements>
    <a:clrScheme name="MIT ORCD">
      <a:dk1>
        <a:srgbClr val="000000"/>
      </a:dk1>
      <a:lt1>
        <a:srgbClr val="FFFFFF"/>
      </a:lt1>
      <a:dk2>
        <a:srgbClr val="44546A"/>
      </a:dk2>
      <a:lt2>
        <a:srgbClr val="E7E6E6"/>
      </a:lt2>
      <a:accent1>
        <a:srgbClr val="12A79D"/>
      </a:accent1>
      <a:accent2>
        <a:srgbClr val="F7941D"/>
      </a:accent2>
      <a:accent3>
        <a:srgbClr val="662C91"/>
      </a:accent3>
      <a:accent4>
        <a:srgbClr val="099344"/>
      </a:accent4>
      <a:accent5>
        <a:srgbClr val="00AEEE"/>
      </a:accent5>
      <a:accent6>
        <a:srgbClr val="0E74BC"/>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RCD_Official_LLSC_Theme" id="{982C8A2C-7A8A-4842-8D8A-02B509286166}" vid="{2691D57D-6C62-A14E-A653-4D2596B5E0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ORCD_Official_LLSC_Theme</Template>
  <TotalTime>95085</TotalTime>
  <Words>2920</Words>
  <Application>Microsoft Macintosh PowerPoint</Application>
  <PresentationFormat>Widescreen</PresentationFormat>
  <Paragraphs>872</Paragraphs>
  <Slides>30</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Arial</vt:lpstr>
      <vt:lpstr>Calibri</vt:lpstr>
      <vt:lpstr>Courier New</vt:lpstr>
      <vt:lpstr>Neue Haas Grotesk Text Pro</vt:lpstr>
      <vt:lpstr>Times New Roman</vt:lpstr>
      <vt:lpstr>Wingdings</vt:lpstr>
      <vt:lpstr>ORCD_Official_LLSC_Theme</vt:lpstr>
      <vt:lpstr>Practical High Performance Computing </vt:lpstr>
      <vt:lpstr>Who We Are</vt:lpstr>
      <vt:lpstr>Guest Instructors and Helpers</vt:lpstr>
      <vt:lpstr>Thank you!</vt:lpstr>
      <vt:lpstr>What You Will Learn</vt:lpstr>
      <vt:lpstr>Overall Schedule</vt:lpstr>
      <vt:lpstr>Schedule Tuesday January 21, 2025</vt:lpstr>
      <vt:lpstr>Introduce Yourself</vt:lpstr>
      <vt:lpstr>Asynchronous Material Q&amp;A</vt:lpstr>
      <vt:lpstr>Puzzle Lab</vt:lpstr>
      <vt:lpstr>Before We Start</vt:lpstr>
      <vt:lpstr>Puzzle Metrics</vt:lpstr>
      <vt:lpstr>Shared Memory Discussion Questions</vt:lpstr>
      <vt:lpstr>Distribution Types</vt:lpstr>
      <vt:lpstr>Distribution Types</vt:lpstr>
      <vt:lpstr>Puzzle Metrics</vt:lpstr>
      <vt:lpstr>Distributed Memory Discussion Questions</vt:lpstr>
      <vt:lpstr>Break</vt:lpstr>
      <vt:lpstr>Introduction to HPC Workflows</vt:lpstr>
      <vt:lpstr>Workflows Review</vt:lpstr>
      <vt:lpstr>Problem 1: Word Count</vt:lpstr>
      <vt:lpstr>Problem 1: Word Count</vt:lpstr>
      <vt:lpstr>Problem 2: Overall Word Count </vt:lpstr>
      <vt:lpstr>Problem 2: Overall Word Count </vt:lpstr>
      <vt:lpstr>Problem 3:  Normalized Word Count</vt:lpstr>
      <vt:lpstr>Problem 3:  Normalized Word Count</vt:lpstr>
      <vt:lpstr>Common HPC Workflows</vt:lpstr>
      <vt:lpstr>Projects</vt:lpstr>
      <vt:lpstr>Approach to Scaling Up</vt:lpstr>
      <vt:lpstr>Projects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Lauren E Milechin</dc:creator>
  <cp:lastModifiedBy>Lauren Milechin</cp:lastModifiedBy>
  <cp:revision>186</cp:revision>
  <cp:lastPrinted>2019-01-08T16:38:18Z</cp:lastPrinted>
  <dcterms:created xsi:type="dcterms:W3CDTF">2018-04-18T15:49:56Z</dcterms:created>
  <dcterms:modified xsi:type="dcterms:W3CDTF">2025-01-21T14:31:15Z</dcterms:modified>
</cp:coreProperties>
</file>